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OX8jgrLrOJtZIMONlFUnlSVnUH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Welcome to the Extension Disaster Education Network: EDEN! In this EDEN 101 guide, we will learn some basic information, explore how to be a part of the network and share some functions and resources available through EDEN!</a:t>
            </a:r>
            <a:endParaRPr/>
          </a:p>
        </p:txBody>
      </p:sp>
      <p:sp>
        <p:nvSpPr>
          <p:cNvPr id="56" name="Google Shape;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200">
                <a:solidFill>
                  <a:schemeClr val="dk1"/>
                </a:solidFill>
              </a:rPr>
              <a:t>The EDEN website offers resources for numerous types of disasters, including naturally occurring disasters, man-made disasters, economic disasters and more. The resources are primarily for Extension professionals, but include tools and materials that can be shared with the general public, stakeholders and more. On the website, you can find:</a:t>
            </a:r>
            <a:endParaRPr sz="1200">
              <a:solidFill>
                <a:schemeClr val="dk1"/>
              </a:solidFill>
            </a:endParaRPr>
          </a:p>
          <a:p>
            <a:pPr marL="457200" lvl="0" indent="0" algn="l" rtl="0">
              <a:lnSpc>
                <a:spcPct val="90000"/>
              </a:lnSpc>
              <a:spcBef>
                <a:spcPts val="0"/>
              </a:spcBef>
              <a:spcAft>
                <a:spcPts val="0"/>
              </a:spcAft>
              <a:buNone/>
            </a:pPr>
            <a:r>
              <a:rPr lang="en" sz="2300">
                <a:solidFill>
                  <a:schemeClr val="dk1"/>
                </a:solidFill>
              </a:rPr>
              <a:t>○</a:t>
            </a:r>
            <a:r>
              <a:rPr lang="en" sz="1200">
                <a:solidFill>
                  <a:schemeClr val="dk1"/>
                </a:solidFill>
              </a:rPr>
              <a:t>Curricula and Publications</a:t>
            </a:r>
            <a:endParaRPr sz="1200">
              <a:solidFill>
                <a:schemeClr val="dk1"/>
              </a:solidFill>
            </a:endParaRPr>
          </a:p>
          <a:p>
            <a:pPr marL="457200" lvl="0" indent="0" algn="l" rtl="0">
              <a:lnSpc>
                <a:spcPct val="90000"/>
              </a:lnSpc>
              <a:spcBef>
                <a:spcPts val="0"/>
              </a:spcBef>
              <a:spcAft>
                <a:spcPts val="0"/>
              </a:spcAft>
              <a:buNone/>
            </a:pPr>
            <a:r>
              <a:rPr lang="en" sz="2300">
                <a:solidFill>
                  <a:schemeClr val="dk1"/>
                </a:solidFill>
              </a:rPr>
              <a:t>○</a:t>
            </a:r>
            <a:r>
              <a:rPr lang="en" sz="1200">
                <a:solidFill>
                  <a:schemeClr val="dk1"/>
                </a:solidFill>
              </a:rPr>
              <a:t>Toolkits and Planning Guides</a:t>
            </a:r>
            <a:endParaRPr sz="1200">
              <a:solidFill>
                <a:schemeClr val="dk1"/>
              </a:solidFill>
            </a:endParaRPr>
          </a:p>
          <a:p>
            <a:pPr marL="457200" lvl="0" indent="0" algn="l" rtl="0">
              <a:lnSpc>
                <a:spcPct val="90000"/>
              </a:lnSpc>
              <a:spcBef>
                <a:spcPts val="0"/>
              </a:spcBef>
              <a:spcAft>
                <a:spcPts val="0"/>
              </a:spcAft>
              <a:buNone/>
            </a:pPr>
            <a:r>
              <a:rPr lang="en" sz="2300">
                <a:solidFill>
                  <a:schemeClr val="dk1"/>
                </a:solidFill>
              </a:rPr>
              <a:t>○</a:t>
            </a:r>
            <a:r>
              <a:rPr lang="en" sz="1200">
                <a:solidFill>
                  <a:schemeClr val="dk1"/>
                </a:solidFill>
              </a:rPr>
              <a:t>Webinars and Manuals</a:t>
            </a:r>
            <a:endParaRPr sz="1200">
              <a:solidFill>
                <a:schemeClr val="dk1"/>
              </a:solidFill>
            </a:endParaRPr>
          </a:p>
          <a:p>
            <a:pPr marL="457200" lvl="0" indent="0" algn="l" rtl="0">
              <a:lnSpc>
                <a:spcPct val="90000"/>
              </a:lnSpc>
              <a:spcBef>
                <a:spcPts val="0"/>
              </a:spcBef>
              <a:spcAft>
                <a:spcPts val="0"/>
              </a:spcAft>
              <a:buNone/>
            </a:pPr>
            <a:r>
              <a:rPr lang="en" sz="2300">
                <a:solidFill>
                  <a:schemeClr val="dk1"/>
                </a:solidFill>
              </a:rPr>
              <a:t>○</a:t>
            </a:r>
            <a:r>
              <a:rPr lang="en" sz="1200">
                <a:solidFill>
                  <a:schemeClr val="dk1"/>
                </a:solidFill>
              </a:rPr>
              <a:t>Factsheets and Checklists</a:t>
            </a:r>
            <a:endParaRPr sz="1200">
              <a:solidFill>
                <a:schemeClr val="dk1"/>
              </a:solidFill>
            </a:endParaRPr>
          </a:p>
          <a:p>
            <a:pPr marL="457200" lvl="0" indent="0" algn="l" rtl="0">
              <a:lnSpc>
                <a:spcPct val="90000"/>
              </a:lnSpc>
              <a:spcBef>
                <a:spcPts val="0"/>
              </a:spcBef>
              <a:spcAft>
                <a:spcPts val="0"/>
              </a:spcAft>
              <a:buNone/>
            </a:pPr>
            <a:r>
              <a:rPr lang="en" sz="2300">
                <a:solidFill>
                  <a:schemeClr val="dk1"/>
                </a:solidFill>
              </a:rPr>
              <a:t>○</a:t>
            </a:r>
            <a:r>
              <a:rPr lang="en" sz="1200">
                <a:solidFill>
                  <a:schemeClr val="dk1"/>
                </a:solidFill>
              </a:rPr>
              <a:t> Exercises  </a:t>
            </a:r>
            <a:endParaRPr sz="1200">
              <a:solidFill>
                <a:schemeClr val="dk1"/>
              </a:solidFill>
            </a:endParaRPr>
          </a:p>
          <a:p>
            <a:pPr marL="457200" lvl="0" indent="0" algn="l" rtl="0">
              <a:lnSpc>
                <a:spcPct val="90000"/>
              </a:lnSpc>
              <a:spcBef>
                <a:spcPts val="0"/>
              </a:spcBef>
              <a:spcAft>
                <a:spcPts val="0"/>
              </a:spcAft>
              <a:buNone/>
            </a:pPr>
            <a:endParaRPr sz="2300">
              <a:solidFill>
                <a:schemeClr val="dk1"/>
              </a:solidFill>
            </a:endParaRPr>
          </a:p>
          <a:p>
            <a:pPr marL="457200" lvl="0" indent="0" algn="l" rtl="0">
              <a:lnSpc>
                <a:spcPct val="90000"/>
              </a:lnSpc>
              <a:spcBef>
                <a:spcPts val="0"/>
              </a:spcBef>
              <a:spcAft>
                <a:spcPts val="0"/>
              </a:spcAft>
              <a:buNone/>
            </a:pPr>
            <a:r>
              <a:rPr lang="en" sz="1200">
                <a:solidFill>
                  <a:schemeClr val="dk1"/>
                </a:solidFill>
              </a:rPr>
              <a:t>All resources are available under EDEN’s Resource Dashboard, which houses the resources and accompanying landing pages with additional information.</a:t>
            </a:r>
            <a:endParaRPr sz="1200">
              <a:solidFill>
                <a:schemeClr val="dk1"/>
              </a:solidFill>
            </a:endParaRPr>
          </a:p>
          <a:p>
            <a:pPr marL="457200" lvl="0" indent="0" algn="l" rtl="0">
              <a:lnSpc>
                <a:spcPct val="90000"/>
              </a:lnSpc>
              <a:spcBef>
                <a:spcPts val="0"/>
              </a:spcBef>
              <a:spcAft>
                <a:spcPts val="0"/>
              </a:spcAft>
              <a:buNone/>
            </a:pPr>
            <a:endParaRPr sz="2300">
              <a:solidFill>
                <a:schemeClr val="dk1"/>
              </a:solidFill>
            </a:endParaRPr>
          </a:p>
          <a:p>
            <a:pPr marL="457200" lvl="0" indent="0" algn="l" rtl="0">
              <a:lnSpc>
                <a:spcPct val="90000"/>
              </a:lnSpc>
              <a:spcBef>
                <a:spcPts val="0"/>
              </a:spcBef>
              <a:spcAft>
                <a:spcPts val="0"/>
              </a:spcAft>
              <a:buNone/>
            </a:pPr>
            <a:r>
              <a:rPr lang="en" sz="1200">
                <a:solidFill>
                  <a:schemeClr val="dk1"/>
                </a:solidFill>
              </a:rPr>
              <a:t>Resources are submitted by delegates to be shared and promoted, or specifically designed by EDEN committees and delegates to fill a gap in the educational materials. </a:t>
            </a:r>
            <a:endParaRPr sz="1200">
              <a:solidFill>
                <a:schemeClr val="dk1"/>
              </a:solidFill>
            </a:endParaRPr>
          </a:p>
          <a:p>
            <a:pPr marL="0" lvl="0" indent="0" algn="l" rtl="0">
              <a:lnSpc>
                <a:spcPct val="90000"/>
              </a:lnSpc>
              <a:spcBef>
                <a:spcPts val="0"/>
              </a:spcBef>
              <a:spcAft>
                <a:spcPts val="0"/>
              </a:spcAft>
              <a:buNone/>
            </a:pPr>
            <a:endParaRPr sz="1200">
              <a:solidFill>
                <a:schemeClr val="dk1"/>
              </a:solidFill>
            </a:endParaRPr>
          </a:p>
          <a:p>
            <a:pPr marL="0" lvl="0" indent="0" algn="l" rtl="0">
              <a:lnSpc>
                <a:spcPct val="90000"/>
              </a:lnSpc>
              <a:spcBef>
                <a:spcPts val="0"/>
              </a:spcBef>
              <a:spcAft>
                <a:spcPts val="0"/>
              </a:spcAft>
              <a:buNone/>
            </a:pPr>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2363590ea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1e2363590ea_1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p>
          <a:p>
            <a:pPr marL="0" lvl="0" indent="0" algn="l" rtl="0">
              <a:lnSpc>
                <a:spcPct val="90000"/>
              </a:lnSpc>
              <a:spcBef>
                <a:spcPts val="0"/>
              </a:spcBef>
              <a:spcAft>
                <a:spcPts val="0"/>
              </a:spcAft>
              <a:buNone/>
            </a:pPr>
            <a:r>
              <a:rPr lang="en" sz="1200"/>
              <a:t>EDEN also offers useful Professional Development opportunities, including our webinar series and training opportunities, such as the Religious and Cultural Literacy and Competency in Disasters workshop.</a:t>
            </a:r>
            <a:endParaRPr sz="1200"/>
          </a:p>
          <a:p>
            <a:pPr marL="0" lvl="0" indent="0" algn="l" rtl="0">
              <a:lnSpc>
                <a:spcPct val="90000"/>
              </a:lnSpc>
              <a:spcBef>
                <a:spcPts val="0"/>
              </a:spcBef>
              <a:spcAft>
                <a:spcPts val="0"/>
              </a:spcAft>
              <a:buNone/>
            </a:pPr>
            <a:endParaRPr sz="1200"/>
          </a:p>
          <a:p>
            <a:pPr marL="0" lvl="0" indent="0" algn="l" rtl="0">
              <a:lnSpc>
                <a:spcPct val="90000"/>
              </a:lnSpc>
              <a:spcBef>
                <a:spcPts val="0"/>
              </a:spcBef>
              <a:spcAft>
                <a:spcPts val="0"/>
              </a:spcAft>
              <a:buNone/>
            </a:pPr>
            <a:r>
              <a:rPr lang="en" sz="1200"/>
              <a:t>EDEN offers funding opportunities through our EDEN Development Grants, which were just submitted for 2023. These grants have helped support numerous programs across the country, most recently a Large Animal Rescue Training at Texas A&amp;M and the new EDEN COAD Manual,which was developed by the University of Illinois Extension, University of Missouri, Purdue Extension and University of Nebraska Extension.</a:t>
            </a:r>
            <a:endParaRPr sz="1200"/>
          </a:p>
          <a:p>
            <a:pPr marL="0" lvl="0" indent="0" algn="l" rtl="0">
              <a:lnSpc>
                <a:spcPct val="90000"/>
              </a:lnSpc>
              <a:spcBef>
                <a:spcPts val="0"/>
              </a:spcBef>
              <a:spcAft>
                <a:spcPts val="0"/>
              </a:spcAft>
              <a:buNone/>
            </a:pPr>
            <a:endParaRPr sz="1200"/>
          </a:p>
          <a:p>
            <a:pPr marL="0" lvl="0" indent="0" algn="l" rtl="0">
              <a:lnSpc>
                <a:spcPct val="90000"/>
              </a:lnSpc>
              <a:spcBef>
                <a:spcPts val="0"/>
              </a:spcBef>
              <a:spcAft>
                <a:spcPts val="0"/>
              </a:spcAft>
              <a:buNone/>
            </a:pPr>
            <a:r>
              <a:rPr lang="en" sz="1200"/>
              <a:t>EDEN’s most valuable resource: the delegates who network! Sharing valuable experiences and advice with others who may need it allows greater preparedness and planning. Having a network to ask your questions, or a specific committee to share your program with allows greater collaboration, improved materials and generally improved work.</a:t>
            </a:r>
            <a:endParaRPr sz="1200"/>
          </a:p>
          <a:p>
            <a:pPr marL="0" lvl="0" indent="0" algn="l" rtl="0">
              <a:lnSpc>
                <a:spcPct val="90000"/>
              </a:lnSpc>
              <a:spcBef>
                <a:spcPts val="0"/>
              </a:spcBef>
              <a:spcAft>
                <a:spcPts val="0"/>
              </a:spcAft>
              <a:buNone/>
            </a:pPr>
            <a:endParaRPr sz="1200"/>
          </a:p>
          <a:p>
            <a:pPr marL="0" lvl="0" indent="0" algn="l" rtl="0">
              <a:lnSpc>
                <a:spcPct val="90000"/>
              </a:lnSpc>
              <a:spcBef>
                <a:spcPts val="0"/>
              </a:spcBef>
              <a:spcAft>
                <a:spcPts val="0"/>
              </a:spcAft>
              <a:buNone/>
            </a:pPr>
            <a:r>
              <a:rPr lang="en" sz="1200">
                <a:solidFill>
                  <a:schemeClr val="dk1"/>
                </a:solidFill>
              </a:rPr>
              <a:t>Resources are submitted by delegates to be shared and promoted, or specifically designed by EDEN committees and delegates to fill a gap in the educational materials. </a:t>
            </a:r>
            <a:endParaRPr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solidFill>
                  <a:schemeClr val="dk1"/>
                </a:solidFill>
                <a:highlight>
                  <a:schemeClr val="lt1"/>
                </a:highlight>
              </a:rPr>
              <a:t>One of the best ways to network within EDEN is to attend the EDEN Annual Conference. Once a year, EDEN delegates assemble to showcase completed projects, share best practices and developing research, and enhance skill-sets through professional development opportunities. The four-day Conference rotates by region, and is hosted in a location that offers delegates the ability to learn about diverse emergency preparedness issues facing the local community.</a:t>
            </a:r>
            <a:endParaRPr sz="1200">
              <a:solidFill>
                <a:schemeClr val="dk1"/>
              </a:solidFill>
              <a:highlight>
                <a:schemeClr val="lt1"/>
              </a:highlight>
            </a:endParaRPr>
          </a:p>
          <a:p>
            <a:pPr marL="0" lvl="0" indent="0" algn="l" rtl="0">
              <a:lnSpc>
                <a:spcPct val="100000"/>
              </a:lnSpc>
              <a:spcBef>
                <a:spcPts val="0"/>
              </a:spcBef>
              <a:spcAft>
                <a:spcPts val="0"/>
              </a:spcAft>
              <a:buSzPts val="1100"/>
              <a:buNone/>
            </a:pPr>
            <a:endParaRPr sz="1200">
              <a:solidFill>
                <a:schemeClr val="dk1"/>
              </a:solidFill>
              <a:highlight>
                <a:schemeClr val="lt1"/>
              </a:highlight>
            </a:endParaRPr>
          </a:p>
          <a:p>
            <a:pPr marL="0" lvl="0" indent="0" algn="l" rtl="0">
              <a:lnSpc>
                <a:spcPct val="100000"/>
              </a:lnSpc>
              <a:spcBef>
                <a:spcPts val="0"/>
              </a:spcBef>
              <a:spcAft>
                <a:spcPts val="0"/>
              </a:spcAft>
              <a:buSzPts val="1100"/>
              <a:buNone/>
            </a:pPr>
            <a:r>
              <a:rPr lang="en" sz="1200">
                <a:solidFill>
                  <a:schemeClr val="dk1"/>
                </a:solidFill>
                <a:highlight>
                  <a:schemeClr val="lt1"/>
                </a:highlight>
              </a:rPr>
              <a:t>This gives delegates the chance to learn about disasters that may not be familiar, as well as learn new practices from across the country and gain experience to take home with them. Maybe you don’t experience hurricanes, but you may experience flooding and high winds, so the excursions are always beneficial. </a:t>
            </a:r>
            <a:endParaRPr sz="1200">
              <a:solidFill>
                <a:schemeClr val="dk1"/>
              </a:solidFill>
              <a:highlight>
                <a:schemeClr val="lt1"/>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61950" algn="l" rtl="0">
              <a:lnSpc>
                <a:spcPct val="90000"/>
              </a:lnSpc>
              <a:spcBef>
                <a:spcPts val="800"/>
              </a:spcBef>
              <a:spcAft>
                <a:spcPts val="0"/>
              </a:spcAft>
              <a:buClr>
                <a:schemeClr val="dk1"/>
              </a:buClr>
              <a:buSzPts val="2100"/>
              <a:buChar char="●"/>
            </a:pPr>
            <a:r>
              <a:rPr lang="en" sz="2100">
                <a:solidFill>
                  <a:schemeClr val="dk1"/>
                </a:solidFill>
                <a:latin typeface="Twentieth Century"/>
                <a:ea typeface="Twentieth Century"/>
                <a:cs typeface="Twentieth Century"/>
                <a:sym typeface="Twentieth Century"/>
              </a:rPr>
              <a:t>EDEN is a community for support and educational growth for Extension Professionals  </a:t>
            </a:r>
            <a:endParaRPr sz="2100">
              <a:solidFill>
                <a:schemeClr val="dk1"/>
              </a:solidFill>
              <a:latin typeface="Twentieth Century"/>
              <a:ea typeface="Twentieth Century"/>
              <a:cs typeface="Twentieth Century"/>
              <a:sym typeface="Twentieth Century"/>
            </a:endParaRPr>
          </a:p>
          <a:p>
            <a:pPr marL="0" lvl="0" indent="0" algn="l" rtl="0">
              <a:lnSpc>
                <a:spcPct val="90000"/>
              </a:lnSpc>
              <a:spcBef>
                <a:spcPts val="800"/>
              </a:spcBef>
              <a:spcAft>
                <a:spcPts val="0"/>
              </a:spcAft>
              <a:buSzPts val="1100"/>
              <a:buNone/>
            </a:pPr>
            <a:r>
              <a:rPr lang="en" sz="2100">
                <a:solidFill>
                  <a:schemeClr val="dk1"/>
                </a:solidFill>
                <a:latin typeface="Twentieth Century"/>
                <a:ea typeface="Twentieth Century"/>
                <a:cs typeface="Twentieth Century"/>
                <a:sym typeface="Twentieth Century"/>
              </a:rPr>
              <a:t>If interested in joining EDEN, or if you want to learn more, check out our website at https://extensiondisaster.net/</a:t>
            </a:r>
            <a:endParaRPr sz="2100">
              <a:solidFill>
                <a:schemeClr val="dk1"/>
              </a:solidFill>
              <a:latin typeface="Twentieth Century"/>
              <a:ea typeface="Twentieth Century"/>
              <a:cs typeface="Twentieth Century"/>
              <a:sym typeface="Twentieth Century"/>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SzPts val="1100"/>
              <a:buNone/>
            </a:pPr>
            <a:r>
              <a:rPr lang="en" sz="1900">
                <a:solidFill>
                  <a:schemeClr val="dk1"/>
                </a:solidFill>
                <a:latin typeface="Twentieth Century"/>
                <a:ea typeface="Twentieth Century"/>
                <a:cs typeface="Twentieth Century"/>
                <a:sym typeface="Twentieth Century"/>
              </a:rPr>
              <a:t>This mission is carried out through: </a:t>
            </a:r>
            <a:endParaRPr sz="1700"/>
          </a:p>
          <a:p>
            <a:pPr marL="0" lvl="0" indent="0" algn="l" rtl="0">
              <a:lnSpc>
                <a:spcPct val="90000"/>
              </a:lnSpc>
              <a:spcBef>
                <a:spcPts val="800"/>
              </a:spcBef>
              <a:spcAft>
                <a:spcPts val="0"/>
              </a:spcAft>
              <a:buSzPts val="1100"/>
              <a:buNone/>
            </a:pPr>
            <a:r>
              <a:rPr lang="en" sz="1900">
                <a:solidFill>
                  <a:schemeClr val="dk1"/>
                </a:solidFill>
                <a:latin typeface="Twentieth Century"/>
                <a:ea typeface="Twentieth Century"/>
                <a:cs typeface="Twentieth Century"/>
                <a:sym typeface="Twentieth Century"/>
              </a:rPr>
              <a:t>• the networking EDEN delegates and other Extension professionals involved</a:t>
            </a:r>
            <a:endParaRPr sz="1700"/>
          </a:p>
          <a:p>
            <a:pPr marL="0" lvl="0" indent="0" algn="l" rtl="0">
              <a:lnSpc>
                <a:spcPct val="90000"/>
              </a:lnSpc>
              <a:spcBef>
                <a:spcPts val="800"/>
              </a:spcBef>
              <a:spcAft>
                <a:spcPts val="0"/>
              </a:spcAft>
              <a:buSzPts val="1100"/>
              <a:buNone/>
            </a:pPr>
            <a:r>
              <a:rPr lang="en" sz="1900">
                <a:solidFill>
                  <a:schemeClr val="dk1"/>
                </a:solidFill>
                <a:latin typeface="Twentieth Century"/>
                <a:ea typeface="Twentieth Century"/>
                <a:cs typeface="Twentieth Century"/>
                <a:sym typeface="Twentieth Century"/>
              </a:rPr>
              <a:t>As well as by Providing timely, credible information to those in need </a:t>
            </a:r>
            <a:endParaRPr sz="1700"/>
          </a:p>
          <a:p>
            <a:pPr marL="0" lvl="0" indent="0" algn="l" rtl="0">
              <a:lnSpc>
                <a:spcPct val="90000"/>
              </a:lnSpc>
              <a:spcBef>
                <a:spcPts val="800"/>
              </a:spcBef>
              <a:spcAft>
                <a:spcPts val="0"/>
              </a:spcAft>
              <a:buSzPts val="1100"/>
              <a:buNone/>
            </a:pPr>
            <a:r>
              <a:rPr lang="en" sz="1900">
                <a:solidFill>
                  <a:schemeClr val="dk1"/>
                </a:solidFill>
                <a:latin typeface="Twentieth Century"/>
                <a:ea typeface="Twentieth Century"/>
                <a:cs typeface="Twentieth Century"/>
                <a:sym typeface="Twentieth Century"/>
              </a:rPr>
              <a:t> • Connecting with federal, state, and local agencies; and organizations </a:t>
            </a:r>
            <a:endParaRPr sz="1700"/>
          </a:p>
          <a:p>
            <a:pPr marL="0" lvl="0" indent="0" algn="l" rtl="0">
              <a:lnSpc>
                <a:spcPct val="90000"/>
              </a:lnSpc>
              <a:spcBef>
                <a:spcPts val="800"/>
              </a:spcBef>
              <a:spcAft>
                <a:spcPts val="0"/>
              </a:spcAft>
              <a:buSzPts val="1100"/>
              <a:buNone/>
            </a:pPr>
            <a:r>
              <a:rPr lang="en" sz="1900">
                <a:solidFill>
                  <a:schemeClr val="dk1"/>
                </a:solidFill>
                <a:latin typeface="Twentieth Century"/>
                <a:ea typeface="Twentieth Century"/>
                <a:cs typeface="Twentieth Century"/>
                <a:sym typeface="Twentieth Century"/>
              </a:rPr>
              <a:t>• Anticipating future disaster education needs</a:t>
            </a:r>
            <a:endParaRPr sz="1700"/>
          </a:p>
          <a:p>
            <a:pPr marL="0" lvl="0" indent="0" algn="l" rtl="0">
              <a:lnSpc>
                <a:spcPct val="90000"/>
              </a:lnSpc>
              <a:spcBef>
                <a:spcPts val="800"/>
              </a:spcBef>
              <a:spcAft>
                <a:spcPts val="0"/>
              </a:spcAft>
              <a:buSzPts val="1100"/>
              <a:buNone/>
            </a:pPr>
            <a:r>
              <a:rPr lang="en" sz="1900">
                <a:solidFill>
                  <a:schemeClr val="dk1"/>
                </a:solidFill>
                <a:latin typeface="Twentieth Century"/>
                <a:ea typeface="Twentieth Century"/>
                <a:cs typeface="Twentieth Century"/>
                <a:sym typeface="Twentieth Century"/>
              </a:rPr>
              <a:t> • Serving communities in times of disaster</a:t>
            </a:r>
            <a:endParaRPr sz="1900">
              <a:solidFill>
                <a:schemeClr val="dk1"/>
              </a:solidFill>
              <a:latin typeface="Twentieth Century"/>
              <a:ea typeface="Twentieth Century"/>
              <a:cs typeface="Twentieth Century"/>
              <a:sym typeface="Twentieth Century"/>
            </a:endParaRPr>
          </a:p>
          <a:p>
            <a:pPr marL="0" lvl="0" indent="0" algn="l" rtl="0">
              <a:lnSpc>
                <a:spcPct val="90000"/>
              </a:lnSpc>
              <a:spcBef>
                <a:spcPts val="800"/>
              </a:spcBef>
              <a:spcAft>
                <a:spcPts val="0"/>
              </a:spcAft>
              <a:buClr>
                <a:schemeClr val="dk1"/>
              </a:buClr>
              <a:buSzPts val="1100"/>
              <a:buFont typeface="Arial"/>
              <a:buNone/>
            </a:pPr>
            <a:endParaRPr sz="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500">
                <a:solidFill>
                  <a:schemeClr val="dk1"/>
                </a:solidFill>
                <a:highlight>
                  <a:schemeClr val="lt1"/>
                </a:highlight>
                <a:latin typeface="Twentieth Century"/>
                <a:ea typeface="Twentieth Century"/>
                <a:cs typeface="Twentieth Century"/>
                <a:sym typeface="Twentieth Century"/>
              </a:rPr>
              <a:t>The conception, development, and growth of the Extension Disaster Education Network (EDEN) were a direct result of the lessons learned by the land-grant system responding to the catastrophic Mississippi and Missouri river floods of 1993. </a:t>
            </a:r>
            <a:r>
              <a:rPr lang="en" sz="1500">
                <a:solidFill>
                  <a:schemeClr val="dk1"/>
                </a:solidFill>
                <a:highlight>
                  <a:srgbClr val="FFFFFF"/>
                </a:highlight>
                <a:latin typeface="Twentieth Century"/>
                <a:ea typeface="Twentieth Century"/>
                <a:cs typeface="Twentieth Century"/>
                <a:sym typeface="Twentieth Century"/>
              </a:rPr>
              <a:t>Based on these lessons learned, it was obvious that the Land-Grant system would have an ongoing expectation to be involved locally and nationally in the emergency management arena.</a:t>
            </a:r>
            <a:endParaRPr sz="1500">
              <a:solidFill>
                <a:schemeClr val="dk1"/>
              </a:solidFill>
              <a:highlight>
                <a:schemeClr val="lt1"/>
              </a:highlight>
              <a:latin typeface="Twentieth Century"/>
              <a:ea typeface="Twentieth Century"/>
              <a:cs typeface="Twentieth Century"/>
              <a:sym typeface="Twentieth Century"/>
            </a:endParaRPr>
          </a:p>
          <a:p>
            <a:pPr marL="0" lvl="0" indent="0" algn="l" rtl="0">
              <a:lnSpc>
                <a:spcPct val="100000"/>
              </a:lnSpc>
              <a:spcBef>
                <a:spcPts val="0"/>
              </a:spcBef>
              <a:spcAft>
                <a:spcPts val="0"/>
              </a:spcAft>
              <a:buSzPts val="1100"/>
              <a:buNone/>
            </a:pPr>
            <a:endParaRPr sz="1500">
              <a:solidFill>
                <a:schemeClr val="dk1"/>
              </a:solidFill>
              <a:highlight>
                <a:schemeClr val="lt1"/>
              </a:highlight>
              <a:latin typeface="Twentieth Century"/>
              <a:ea typeface="Twentieth Century"/>
              <a:cs typeface="Twentieth Century"/>
              <a:sym typeface="Twentieth Century"/>
            </a:endParaRPr>
          </a:p>
          <a:p>
            <a:pPr marL="0" lvl="0" indent="0" algn="l" rtl="0">
              <a:lnSpc>
                <a:spcPct val="100000"/>
              </a:lnSpc>
              <a:spcBef>
                <a:spcPts val="0"/>
              </a:spcBef>
              <a:spcAft>
                <a:spcPts val="0"/>
              </a:spcAft>
              <a:buSzPts val="1100"/>
              <a:buNone/>
            </a:pPr>
            <a:r>
              <a:rPr lang="en" sz="1500">
                <a:solidFill>
                  <a:schemeClr val="dk1"/>
                </a:solidFill>
                <a:highlight>
                  <a:schemeClr val="lt1"/>
                </a:highlight>
                <a:latin typeface="Twentieth Century"/>
                <a:ea typeface="Twentieth Century"/>
                <a:cs typeface="Twentieth Century"/>
                <a:sym typeface="Twentieth Century"/>
              </a:rPr>
              <a:t>Originally formed as a North Central Region “disaster reduction group” committee. This group received support to develop a proposal for special funds to build on these lessons learned from the Cooperative State Research, Education and Extension Services ( formerly CSREES, nonow the USDA National Institute of Food and Agriculture)</a:t>
            </a:r>
            <a:endParaRPr sz="1500">
              <a:solidFill>
                <a:schemeClr val="dk1"/>
              </a:solidFill>
              <a:highlight>
                <a:schemeClr val="lt1"/>
              </a:highlight>
              <a:latin typeface="Twentieth Century"/>
              <a:ea typeface="Twentieth Century"/>
              <a:cs typeface="Twentieth Century"/>
              <a:sym typeface="Twentieth Century"/>
            </a:endParaRPr>
          </a:p>
          <a:p>
            <a:pPr marL="0" lvl="0" indent="0" algn="l" rtl="0">
              <a:lnSpc>
                <a:spcPct val="100000"/>
              </a:lnSpc>
              <a:spcBef>
                <a:spcPts val="0"/>
              </a:spcBef>
              <a:spcAft>
                <a:spcPts val="0"/>
              </a:spcAft>
              <a:buSzPts val="1100"/>
              <a:buNone/>
            </a:pPr>
            <a:endParaRPr sz="1500">
              <a:solidFill>
                <a:schemeClr val="dk1"/>
              </a:solidFill>
              <a:highlight>
                <a:schemeClr val="lt1"/>
              </a:highlight>
              <a:latin typeface="Twentieth Century"/>
              <a:ea typeface="Twentieth Century"/>
              <a:cs typeface="Twentieth Century"/>
              <a:sym typeface="Twentieth Century"/>
            </a:endParaRPr>
          </a:p>
          <a:p>
            <a:pPr marL="0" lvl="0" indent="0" algn="l" rtl="0">
              <a:lnSpc>
                <a:spcPct val="100000"/>
              </a:lnSpc>
              <a:spcBef>
                <a:spcPts val="0"/>
              </a:spcBef>
              <a:spcAft>
                <a:spcPts val="0"/>
              </a:spcAft>
              <a:buSzPts val="1100"/>
              <a:buNone/>
            </a:pPr>
            <a:r>
              <a:rPr lang="en" sz="1500">
                <a:solidFill>
                  <a:schemeClr val="dk1"/>
                </a:solidFill>
                <a:highlight>
                  <a:srgbClr val="FFFFFF"/>
                </a:highlight>
                <a:latin typeface="Twentieth Century"/>
                <a:ea typeface="Twentieth Century"/>
                <a:cs typeface="Twentieth Century"/>
                <a:sym typeface="Twentieth Century"/>
              </a:rPr>
              <a:t>Some questions that were asked to help identify the mission were:</a:t>
            </a:r>
            <a:endParaRPr sz="1500">
              <a:solidFill>
                <a:schemeClr val="dk1"/>
              </a:solidFill>
              <a:highlight>
                <a:srgbClr val="FFFFFF"/>
              </a:highlight>
              <a:latin typeface="Twentieth Century"/>
              <a:ea typeface="Twentieth Century"/>
              <a:cs typeface="Twentieth Century"/>
              <a:sym typeface="Twentieth Century"/>
            </a:endParaRPr>
          </a:p>
          <a:p>
            <a:pPr marL="0" lvl="0" indent="0" algn="l" rtl="0">
              <a:lnSpc>
                <a:spcPct val="100000"/>
              </a:lnSpc>
              <a:spcBef>
                <a:spcPts val="0"/>
              </a:spcBef>
              <a:spcAft>
                <a:spcPts val="0"/>
              </a:spcAft>
              <a:buSzPts val="1100"/>
              <a:buNone/>
            </a:pPr>
            <a:endParaRPr sz="1500">
              <a:solidFill>
                <a:schemeClr val="dk1"/>
              </a:solidFill>
              <a:highlight>
                <a:srgbClr val="FFFFFF"/>
              </a:highlight>
              <a:latin typeface="Twentieth Century"/>
              <a:ea typeface="Twentieth Century"/>
              <a:cs typeface="Twentieth Century"/>
              <a:sym typeface="Twentieth Century"/>
            </a:endParaRPr>
          </a:p>
          <a:p>
            <a:pPr marL="457200" lvl="0" indent="-323850" algn="l" rtl="0">
              <a:lnSpc>
                <a:spcPct val="115000"/>
              </a:lnSpc>
              <a:spcBef>
                <a:spcPts val="0"/>
              </a:spcBef>
              <a:spcAft>
                <a:spcPts val="0"/>
              </a:spcAft>
              <a:buClr>
                <a:schemeClr val="dk1"/>
              </a:buClr>
              <a:buSzPts val="1500"/>
              <a:buFont typeface="Twentieth Century"/>
              <a:buChar char="●"/>
            </a:pPr>
            <a:r>
              <a:rPr lang="en" sz="1500">
                <a:solidFill>
                  <a:schemeClr val="dk1"/>
                </a:solidFill>
                <a:highlight>
                  <a:srgbClr val="FFFFFF"/>
                </a:highlight>
                <a:latin typeface="Twentieth Century"/>
                <a:ea typeface="Twentieth Century"/>
                <a:cs typeface="Twentieth Century"/>
                <a:sym typeface="Twentieth Century"/>
              </a:rPr>
              <a:t>How can we share the resources we already have that apply to disasters?</a:t>
            </a:r>
            <a:endParaRPr sz="1500">
              <a:solidFill>
                <a:schemeClr val="dk1"/>
              </a:solidFill>
              <a:highlight>
                <a:srgbClr val="FFFFFF"/>
              </a:highlight>
              <a:latin typeface="Twentieth Century"/>
              <a:ea typeface="Twentieth Century"/>
              <a:cs typeface="Twentieth Century"/>
              <a:sym typeface="Twentieth Century"/>
            </a:endParaRPr>
          </a:p>
          <a:p>
            <a:pPr marL="457200" lvl="0" indent="-323850" algn="l" rtl="0">
              <a:lnSpc>
                <a:spcPct val="115000"/>
              </a:lnSpc>
              <a:spcBef>
                <a:spcPts val="0"/>
              </a:spcBef>
              <a:spcAft>
                <a:spcPts val="0"/>
              </a:spcAft>
              <a:buClr>
                <a:schemeClr val="dk1"/>
              </a:buClr>
              <a:buSzPts val="1500"/>
              <a:buFont typeface="Twentieth Century"/>
              <a:buChar char="●"/>
            </a:pPr>
            <a:r>
              <a:rPr lang="en" sz="1500">
                <a:solidFill>
                  <a:schemeClr val="dk1"/>
                </a:solidFill>
                <a:highlight>
                  <a:srgbClr val="FFFFFF"/>
                </a:highlight>
                <a:latin typeface="Twentieth Century"/>
                <a:ea typeface="Twentieth Century"/>
                <a:cs typeface="Twentieth Century"/>
                <a:sym typeface="Twentieth Century"/>
              </a:rPr>
              <a:t>What resources are available or missing that would be used by the North Central states in the types of disasters that we typically experience?</a:t>
            </a:r>
            <a:endParaRPr sz="1500">
              <a:solidFill>
                <a:schemeClr val="dk1"/>
              </a:solidFill>
              <a:highlight>
                <a:srgbClr val="FFFFFF"/>
              </a:highlight>
              <a:latin typeface="Twentieth Century"/>
              <a:ea typeface="Twentieth Century"/>
              <a:cs typeface="Twentieth Century"/>
              <a:sym typeface="Twentieth Century"/>
            </a:endParaRPr>
          </a:p>
          <a:p>
            <a:pPr marL="457200" lvl="0" indent="-323850" algn="l" rtl="0">
              <a:lnSpc>
                <a:spcPct val="115000"/>
              </a:lnSpc>
              <a:spcBef>
                <a:spcPts val="0"/>
              </a:spcBef>
              <a:spcAft>
                <a:spcPts val="0"/>
              </a:spcAft>
              <a:buClr>
                <a:schemeClr val="dk1"/>
              </a:buClr>
              <a:buSzPts val="1500"/>
              <a:buFont typeface="Twentieth Century"/>
              <a:buChar char="●"/>
            </a:pPr>
            <a:r>
              <a:rPr lang="en" sz="1500">
                <a:solidFill>
                  <a:schemeClr val="dk1"/>
                </a:solidFill>
                <a:highlight>
                  <a:srgbClr val="FFFFFF"/>
                </a:highlight>
                <a:latin typeface="Twentieth Century"/>
                <a:ea typeface="Twentieth Century"/>
                <a:cs typeface="Twentieth Century"/>
                <a:sym typeface="Twentieth Century"/>
              </a:rPr>
              <a:t>How can we provide training to Extension staff members in emergency management?</a:t>
            </a:r>
            <a:endParaRPr sz="1500">
              <a:solidFill>
                <a:schemeClr val="dk1"/>
              </a:solidFill>
              <a:highlight>
                <a:srgbClr val="FFFFFF"/>
              </a:highlight>
              <a:latin typeface="Twentieth Century"/>
              <a:ea typeface="Twentieth Century"/>
              <a:cs typeface="Twentieth Century"/>
              <a:sym typeface="Twentieth Century"/>
            </a:endParaRPr>
          </a:p>
          <a:p>
            <a:pPr marL="457200" lvl="0" indent="-323850" algn="l" rtl="0">
              <a:lnSpc>
                <a:spcPct val="115000"/>
              </a:lnSpc>
              <a:spcBef>
                <a:spcPts val="0"/>
              </a:spcBef>
              <a:spcAft>
                <a:spcPts val="0"/>
              </a:spcAft>
              <a:buClr>
                <a:schemeClr val="dk1"/>
              </a:buClr>
              <a:buSzPts val="1500"/>
              <a:buFont typeface="Twentieth Century"/>
              <a:buChar char="●"/>
            </a:pPr>
            <a:r>
              <a:rPr lang="en" sz="1500">
                <a:solidFill>
                  <a:schemeClr val="dk1"/>
                </a:solidFill>
                <a:highlight>
                  <a:srgbClr val="FFFFFF"/>
                </a:highlight>
                <a:latin typeface="Twentieth Century"/>
                <a:ea typeface="Twentieth Century"/>
                <a:cs typeface="Twentieth Century"/>
                <a:sym typeface="Twentieth Century"/>
              </a:rPr>
              <a:t>How can we promote scholarly research and efforts that would support this area if Extension were to play a role in it?</a:t>
            </a:r>
            <a:endParaRPr sz="1500">
              <a:solidFill>
                <a:schemeClr val="dk1"/>
              </a:solidFill>
              <a:highlight>
                <a:srgbClr val="FFFFFF"/>
              </a:highlight>
              <a:latin typeface="Twentieth Century"/>
              <a:ea typeface="Twentieth Century"/>
              <a:cs typeface="Twentieth Century"/>
              <a:sym typeface="Twentieth Century"/>
            </a:endParaRPr>
          </a:p>
          <a:p>
            <a:pPr marL="457200" lvl="0" indent="-323850" algn="l" rtl="0">
              <a:lnSpc>
                <a:spcPct val="115000"/>
              </a:lnSpc>
              <a:spcBef>
                <a:spcPts val="0"/>
              </a:spcBef>
              <a:spcAft>
                <a:spcPts val="0"/>
              </a:spcAft>
              <a:buClr>
                <a:schemeClr val="dk1"/>
              </a:buClr>
              <a:buSzPts val="1500"/>
              <a:buFont typeface="Twentieth Century"/>
              <a:buChar char="●"/>
            </a:pPr>
            <a:r>
              <a:rPr lang="en" sz="1500">
                <a:solidFill>
                  <a:schemeClr val="dk1"/>
                </a:solidFill>
                <a:highlight>
                  <a:srgbClr val="FFFFFF"/>
                </a:highlight>
                <a:latin typeface="Twentieth Century"/>
                <a:ea typeface="Twentieth Century"/>
                <a:cs typeface="Twentieth Century"/>
                <a:sym typeface="Twentieth Century"/>
              </a:rPr>
              <a:t>Where can we go to find funds that might support these efforts?</a:t>
            </a:r>
            <a:endParaRPr sz="1500">
              <a:solidFill>
                <a:schemeClr val="dk1"/>
              </a:solidFill>
              <a:highlight>
                <a:srgbClr val="FFFFFF"/>
              </a:highlight>
              <a:latin typeface="Twentieth Century"/>
              <a:ea typeface="Twentieth Century"/>
              <a:cs typeface="Twentieth Century"/>
              <a:sym typeface="Twentieth Century"/>
            </a:endParaRPr>
          </a:p>
          <a:p>
            <a:pPr marL="0" lvl="0" indent="0" algn="l" rtl="0">
              <a:lnSpc>
                <a:spcPct val="100000"/>
              </a:lnSpc>
              <a:spcBef>
                <a:spcPts val="1600"/>
              </a:spcBef>
              <a:spcAft>
                <a:spcPts val="0"/>
              </a:spcAft>
              <a:buSzPts val="1100"/>
              <a:buNone/>
            </a:pPr>
            <a:endParaRPr sz="1500">
              <a:solidFill>
                <a:schemeClr val="dk1"/>
              </a:solidFill>
              <a:highlight>
                <a:srgbClr val="FFFFFF"/>
              </a:highlight>
              <a:latin typeface="Twentieth Century"/>
              <a:ea typeface="Twentieth Century"/>
              <a:cs typeface="Twentieth Century"/>
              <a:sym typeface="Twentieth Century"/>
            </a:endParaRPr>
          </a:p>
          <a:p>
            <a:pPr marL="0" lvl="0" indent="0" algn="l" rtl="0">
              <a:lnSpc>
                <a:spcPct val="100000"/>
              </a:lnSpc>
              <a:spcBef>
                <a:spcPts val="0"/>
              </a:spcBef>
              <a:spcAft>
                <a:spcPts val="0"/>
              </a:spcAft>
              <a:buSzPts val="1100"/>
              <a:buNone/>
            </a:pPr>
            <a:endParaRPr sz="1500">
              <a:solidFill>
                <a:schemeClr val="dk1"/>
              </a:solidFill>
              <a:highlight>
                <a:srgbClr val="E7E7E7"/>
              </a:highlight>
              <a:latin typeface="Twentieth Century"/>
              <a:ea typeface="Twentieth Century"/>
              <a:cs typeface="Twentieth Century"/>
              <a:sym typeface="Twentieth Century"/>
            </a:endParaRPr>
          </a:p>
          <a:p>
            <a:pPr marL="0" lvl="0" indent="0" algn="l" rtl="0">
              <a:lnSpc>
                <a:spcPct val="100000"/>
              </a:lnSpc>
              <a:spcBef>
                <a:spcPts val="0"/>
              </a:spcBef>
              <a:spcAft>
                <a:spcPts val="0"/>
              </a:spcAft>
              <a:buSzPts val="1100"/>
              <a:buNone/>
            </a:pPr>
            <a:r>
              <a:rPr lang="en" sz="1500">
                <a:solidFill>
                  <a:schemeClr val="dk1"/>
                </a:solidFill>
                <a:highlight>
                  <a:srgbClr val="FFFFFF"/>
                </a:highlight>
                <a:latin typeface="Twentieth Century"/>
                <a:ea typeface="Twentieth Century"/>
                <a:cs typeface="Twentieth Century"/>
                <a:sym typeface="Twentieth Century"/>
              </a:rPr>
              <a:t>Since 2003, NIFA has provided EDEN with funding from the </a:t>
            </a:r>
            <a:r>
              <a:rPr lang="en" sz="1500">
                <a:solidFill>
                  <a:schemeClr val="dk1"/>
                </a:solidFill>
                <a:highlight>
                  <a:schemeClr val="lt1"/>
                </a:highlight>
                <a:latin typeface="Twentieth Century"/>
                <a:ea typeface="Twentieth Century"/>
                <a:cs typeface="Twentieth Century"/>
                <a:sym typeface="Twentieth Century"/>
              </a:rPr>
              <a:t>Food and Agriculture Defense Initiative (FADI)</a:t>
            </a:r>
            <a:r>
              <a:rPr lang="en" sz="1500">
                <a:solidFill>
                  <a:schemeClr val="dk1"/>
                </a:solidFill>
                <a:highlight>
                  <a:srgbClr val="FFFFFF"/>
                </a:highlight>
                <a:latin typeface="Twentieth Century"/>
                <a:ea typeface="Twentieth Century"/>
                <a:cs typeface="Twentieth Century"/>
                <a:sym typeface="Twentieth Century"/>
              </a:rPr>
              <a:t> to support coordination and communications, web development and maintenance, curriculum development, training, and resources development. Purdue University has managed those funds on behalf of EDEN. The award was competitively granted under a four-year agreement most recently to Purdue in 2018.</a:t>
            </a:r>
            <a:endParaRPr sz="1500">
              <a:solidFill>
                <a:schemeClr val="dk1"/>
              </a:solidFill>
              <a:highlight>
                <a:srgbClr val="E7E7E7"/>
              </a:highlight>
              <a:latin typeface="Twentieth Century"/>
              <a:ea typeface="Twentieth Century"/>
              <a:cs typeface="Twentieth Century"/>
              <a:sym typeface="Twentieth Century"/>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solidFill>
                  <a:schemeClr val="dk1"/>
                </a:solidFill>
                <a:highlight>
                  <a:schemeClr val="lt1"/>
                </a:highlight>
              </a:rPr>
              <a:t>EDEN currently has formal relationships with USDA and NOAA. These formal relationships allow regular collaboration on projects and programs and the opportunity to offer active support.</a:t>
            </a:r>
            <a:endParaRPr sz="14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highlight>
                <a:schemeClr val="lt1"/>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a:t>Institutions, rather than individuals are considered as members of EDEN. Becoming a member institution is simple. The director or administrator of an institution or Extension program must sign an EDEN Cooperative Agreement, available on the website, and appoint a Point of Contact for their institution.</a:t>
            </a:r>
            <a:endParaRPr sz="1400"/>
          </a:p>
          <a:p>
            <a:pPr marL="0" lvl="0" indent="0" algn="l" rtl="0">
              <a:lnSpc>
                <a:spcPct val="100000"/>
              </a:lnSpc>
              <a:spcBef>
                <a:spcPts val="0"/>
              </a:spcBef>
              <a:spcAft>
                <a:spcPts val="0"/>
              </a:spcAft>
              <a:buSzPts val="1100"/>
              <a:buNone/>
            </a:pPr>
            <a:endParaRPr sz="1400"/>
          </a:p>
          <a:p>
            <a:pPr marL="0" lvl="0" indent="0" algn="l" rtl="0">
              <a:lnSpc>
                <a:spcPct val="100000"/>
              </a:lnSpc>
              <a:spcBef>
                <a:spcPts val="0"/>
              </a:spcBef>
              <a:spcAft>
                <a:spcPts val="0"/>
              </a:spcAft>
              <a:buSzPts val="1100"/>
              <a:buNone/>
            </a:pPr>
            <a:r>
              <a:rPr lang="en" sz="1400"/>
              <a:t>EDEN currently has over 90 members institutions and affiliates as of this 2023.</a:t>
            </a:r>
            <a:endParaRPr sz="1400"/>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 sz="1300">
                <a:solidFill>
                  <a:schemeClr val="dk1"/>
                </a:solidFill>
              </a:rPr>
              <a:t> Each EDEN member (the institution) has one point of contact, but may have additional delegates. </a:t>
            </a:r>
            <a:endParaRPr sz="130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30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sz="1300">
                <a:solidFill>
                  <a:schemeClr val="dk1"/>
                </a:solidFill>
              </a:rPr>
              <a:t>Delegates are included in email communications, which might include throwing out a question or asking for an idea from the other delegates, providing feedback when another delegate poses a problem or question, sharing information and resources, and in general being in the EDEN communications loop. Delegates also are encouraged to take part in the annual conference and join standing committees, such as the Natural Resource Committee, which already has involvement from several SEA Grant members.</a:t>
            </a:r>
            <a:endParaRPr sz="130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30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sz="1300">
                <a:solidFill>
                  <a:schemeClr val="dk1"/>
                </a:solidFill>
              </a:rPr>
              <a:t>Affiliate membership is open to any individual, organization, institution or agency that are not from an EDEN institutional member. Organizations, institutions and agency affiliate members shall identify points of contact (POC) and individuals to be affiliate delegate. An individual person may request to be an affiliate delegate without their organization, institution or agency being an affiliate member. </a:t>
            </a:r>
            <a:endParaRPr sz="13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42dbfa545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42dbfa54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Any delegate can become the POC for their institution, must be approved by your administrator of director.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400"/>
              <a:buFont typeface="Arial"/>
              <a:buNone/>
            </a:pPr>
            <a:r>
              <a:rPr lang="en" sz="1300">
                <a:solidFill>
                  <a:schemeClr val="dk1"/>
                </a:solidFill>
              </a:rPr>
              <a:t>The point of contact is responsible for being the program’s main contact with EDEN, and communicating on behalf of the network to fellow Extension professionals at their institution, representing the program in EDEN elections and providing leadership. So, a POC helps to identify and encourage new delegates, spread information and promote and represent EDEN.</a:t>
            </a:r>
            <a:endParaRPr sz="130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Responsibilities: </a:t>
            </a:r>
            <a:endParaRPr/>
          </a:p>
          <a:p>
            <a:pPr marL="0" lvl="0" indent="0" algn="l" rtl="0">
              <a:spcBef>
                <a:spcPts val="0"/>
              </a:spcBef>
              <a:spcAft>
                <a:spcPts val="0"/>
              </a:spcAft>
              <a:buNone/>
            </a:pPr>
            <a:endParaRPr/>
          </a:p>
          <a:p>
            <a:pPr marL="0" lvl="0" indent="0" algn="l" rtl="0">
              <a:spcBef>
                <a:spcPts val="0"/>
              </a:spcBef>
              <a:spcAft>
                <a:spcPts val="0"/>
              </a:spcAft>
              <a:buNone/>
            </a:pPr>
            <a:r>
              <a:rPr lang="en"/>
              <a:t>Best Practices: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1200">
                <a:solidFill>
                  <a:schemeClr val="dk1"/>
                </a:solidFill>
              </a:rPr>
              <a:t>Standing committees and task forces are essential to EDEN’s achieving its mission. Standing committees and task forces are voluntary and open to EDEN delegates, retirees, and affiliates. </a:t>
            </a:r>
            <a:endParaRPr sz="1200">
              <a:solidFill>
                <a:schemeClr val="dk1"/>
              </a:solidFill>
            </a:endParaRPr>
          </a:p>
          <a:p>
            <a:pPr marL="0" lvl="0" indent="0" algn="l" rtl="0">
              <a:spcBef>
                <a:spcPts val="0"/>
              </a:spcBef>
              <a:spcAft>
                <a:spcPts val="0"/>
              </a:spcAft>
              <a:buSzPts val="1100"/>
              <a:buNone/>
            </a:pPr>
            <a:endParaRPr sz="1200">
              <a:solidFill>
                <a:schemeClr val="dk1"/>
              </a:solidFill>
            </a:endParaRPr>
          </a:p>
          <a:p>
            <a:pPr marL="0" lvl="0" indent="0" algn="l" rtl="0">
              <a:spcBef>
                <a:spcPts val="0"/>
              </a:spcBef>
              <a:spcAft>
                <a:spcPts val="0"/>
              </a:spcAft>
              <a:buSzPts val="1100"/>
              <a:buNone/>
            </a:pPr>
            <a:r>
              <a:rPr lang="en" sz="1200"/>
              <a:t>Any EDEN Delegate is able to joining any of the EDEN standing committees, at any time, regardless of area of specialty or background. All committee meet once a month via Zoom to discuss committee projects and programs. Committees are chaired by elected EDEN delegates, who serve one-year terms and oversee meeting agendas and committee projects.  </a:t>
            </a:r>
            <a:endParaRPr sz="1200"/>
          </a:p>
          <a:p>
            <a:pPr marL="0" lvl="0" indent="0" algn="l" rtl="0">
              <a:spcBef>
                <a:spcPts val="0"/>
              </a:spcBef>
              <a:spcAft>
                <a:spcPts val="0"/>
              </a:spcAft>
              <a:buSzPts val="1100"/>
              <a:buNone/>
            </a:pPr>
            <a:endParaRPr sz="1200"/>
          </a:p>
          <a:p>
            <a:pPr marL="0" lvl="0" indent="0" algn="l" rtl="0">
              <a:spcBef>
                <a:spcPts val="0"/>
              </a:spcBef>
              <a:spcAft>
                <a:spcPts val="0"/>
              </a:spcAft>
              <a:buSzPts val="1100"/>
              <a:buNone/>
            </a:pPr>
            <a:r>
              <a:rPr lang="en" sz="1200"/>
              <a:t>Example of committee projects and programs involve: developing a survey for the network to gather exercise needs and webinar topics, designing handouts and marketing resources, designing Professional Development and train-the-trainer activities and hosting guest speakers to discuss important topics.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EDEN executive committee includes the EDEN Committee chairs, who provide regular updates of their committee meetings and projects to the Exec committee and onto the USDA as progress reports.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EDEN officers include the Chair, Chair Elect and Secretary, who all serve a two- year term and are elected by the Points of Contact. The next officer election will take place at the 2024 EDEN Annual Conference.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EDEN Support Staff, who are funded by the USDA/ NIFA Food and Drug Initiative are ex-officio to the EDEN Executive committee.</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pic>
        <p:nvPicPr>
          <p:cNvPr id="11" name="Google Shape;11;p13"/>
          <p:cNvPicPr preferRelativeResize="0"/>
          <p:nvPr/>
        </p:nvPicPr>
        <p:blipFill rotWithShape="1">
          <a:blip r:embed="rId2">
            <a:alphaModFix/>
          </a:blip>
          <a:srcRect/>
          <a:stretch/>
        </p:blipFill>
        <p:spPr>
          <a:xfrm>
            <a:off x="2031" y="0"/>
            <a:ext cx="9139938" cy="5143500"/>
          </a:xfrm>
          <a:prstGeom prst="rect">
            <a:avLst/>
          </a:prstGeom>
          <a:noFill/>
          <a:ln>
            <a:noFill/>
          </a:ln>
        </p:spPr>
      </p:pic>
      <p:sp>
        <p:nvSpPr>
          <p:cNvPr id="12" name="Google Shape;12;p13"/>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Twentieth Century"/>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13"/>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4" name="Google Shape;14;p13"/>
          <p:cNvPicPr preferRelativeResize="0"/>
          <p:nvPr/>
        </p:nvPicPr>
        <p:blipFill rotWithShape="1">
          <a:blip r:embed="rId3">
            <a:alphaModFix/>
          </a:blip>
          <a:srcRect/>
          <a:stretch/>
        </p:blipFill>
        <p:spPr>
          <a:xfrm>
            <a:off x="82294" y="122444"/>
            <a:ext cx="2121413" cy="39090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Twentieth Century"/>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22"/>
          <p:cNvSpPr>
            <a:spLocks noGrp="1"/>
          </p:cNvSpPr>
          <p:nvPr>
            <p:ph type="pic" idx="2"/>
          </p:nvPr>
        </p:nvSpPr>
        <p:spPr>
          <a:xfrm>
            <a:off x="3887391" y="740569"/>
            <a:ext cx="4629150" cy="3655219"/>
          </a:xfrm>
          <a:prstGeom prst="rect">
            <a:avLst/>
          </a:prstGeom>
          <a:noFill/>
          <a:ln>
            <a:noFill/>
          </a:ln>
        </p:spPr>
      </p:sp>
      <p:sp>
        <p:nvSpPr>
          <p:cNvPr id="47" name="Google Shape;47;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8"/>
        <p:cNvGrpSpPr/>
        <p:nvPr/>
      </p:nvGrpSpPr>
      <p:grpSpPr>
        <a:xfrm>
          <a:off x="0" y="0"/>
          <a:ext cx="0" cy="0"/>
          <a:chOff x="0" y="0"/>
          <a:chExt cx="0" cy="0"/>
        </a:xfrm>
      </p:grpSpPr>
      <p:sp>
        <p:nvSpPr>
          <p:cNvPr id="49" name="Google Shape;49;p23"/>
          <p:cNvSpPr txBox="1">
            <a:spLocks noGrp="1"/>
          </p:cNvSpPr>
          <p:nvPr>
            <p:ph type="title"/>
          </p:nvPr>
        </p:nvSpPr>
        <p:spPr>
          <a:xfrm>
            <a:off x="628650" y="602065"/>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23"/>
          <p:cNvSpPr txBox="1">
            <a:spLocks noGrp="1"/>
          </p:cNvSpPr>
          <p:nvPr>
            <p:ph type="body" idx="1"/>
          </p:nvPr>
        </p:nvSpPr>
        <p:spPr>
          <a:xfrm rot="5400000">
            <a:off x="3218092" y="-892002"/>
            <a:ext cx="2707816"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1"/>
        <p:cNvGrpSpPr/>
        <p:nvPr/>
      </p:nvGrpSpPr>
      <p:grpSpPr>
        <a:xfrm>
          <a:off x="0" y="0"/>
          <a:ext cx="0" cy="0"/>
          <a:chOff x="0" y="0"/>
          <a:chExt cx="0" cy="0"/>
        </a:xfrm>
      </p:grpSpPr>
      <p:sp>
        <p:nvSpPr>
          <p:cNvPr id="52" name="Google Shape;52;p24"/>
          <p:cNvSpPr txBox="1">
            <a:spLocks noGrp="1"/>
          </p:cNvSpPr>
          <p:nvPr>
            <p:ph type="title"/>
          </p:nvPr>
        </p:nvSpPr>
        <p:spPr>
          <a:xfrm rot="5400000">
            <a:off x="5556051" y="1673423"/>
            <a:ext cx="3946922"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24"/>
          <p:cNvSpPr txBox="1">
            <a:spLocks noGrp="1"/>
          </p:cNvSpPr>
          <p:nvPr>
            <p:ph type="body" idx="1"/>
          </p:nvPr>
        </p:nvSpPr>
        <p:spPr>
          <a:xfrm rot="5400000">
            <a:off x="1555551" y="-241102"/>
            <a:ext cx="3946922"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14"/>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8" name="Google Shape;18;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5"/>
          <p:cNvSpPr txBox="1">
            <a:spLocks noGrp="1"/>
          </p:cNvSpPr>
          <p:nvPr>
            <p:ph type="title"/>
          </p:nvPr>
        </p:nvSpPr>
        <p:spPr>
          <a:xfrm>
            <a:off x="628650" y="602065"/>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15"/>
          <p:cNvSpPr txBox="1">
            <a:spLocks noGrp="1"/>
          </p:cNvSpPr>
          <p:nvPr>
            <p:ph type="body" idx="1"/>
          </p:nvPr>
        </p:nvSpPr>
        <p:spPr>
          <a:xfrm>
            <a:off x="628650" y="1697440"/>
            <a:ext cx="7886700" cy="270781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pic>
        <p:nvPicPr>
          <p:cNvPr id="23" name="Google Shape;23;p16"/>
          <p:cNvPicPr preferRelativeResize="0"/>
          <p:nvPr/>
        </p:nvPicPr>
        <p:blipFill rotWithShape="1">
          <a:blip r:embed="rId2">
            <a:alphaModFix/>
          </a:blip>
          <a:srcRect/>
          <a:stretch/>
        </p:blipFill>
        <p:spPr>
          <a:xfrm>
            <a:off x="2031" y="0"/>
            <a:ext cx="9139938" cy="5143500"/>
          </a:xfrm>
          <a:prstGeom prst="rect">
            <a:avLst/>
          </a:prstGeom>
          <a:noFill/>
          <a:ln>
            <a:noFill/>
          </a:ln>
        </p:spPr>
      </p:pic>
      <p:sp>
        <p:nvSpPr>
          <p:cNvPr id="24" name="Google Shape;24;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Twentieth Century"/>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6"/>
          <p:cNvSpPr txBox="1">
            <a:spLocks noGrp="1"/>
          </p:cNvSpPr>
          <p:nvPr>
            <p:ph type="body" idx="1"/>
          </p:nvPr>
        </p:nvSpPr>
        <p:spPr>
          <a:xfrm>
            <a:off x="623888" y="3298626"/>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pic>
        <p:nvPicPr>
          <p:cNvPr id="26" name="Google Shape;26;p16"/>
          <p:cNvPicPr preferRelativeResize="0"/>
          <p:nvPr/>
        </p:nvPicPr>
        <p:blipFill rotWithShape="1">
          <a:blip r:embed="rId3">
            <a:alphaModFix/>
          </a:blip>
          <a:srcRect/>
          <a:stretch/>
        </p:blipFill>
        <p:spPr>
          <a:xfrm>
            <a:off x="82294" y="122444"/>
            <a:ext cx="2121413" cy="39090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628650" y="602065"/>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 name="Google Shape;30;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629841" y="775096"/>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18"/>
          <p:cNvSpPr txBox="1">
            <a:spLocks noGrp="1"/>
          </p:cNvSpPr>
          <p:nvPr>
            <p:ph type="body" idx="1"/>
          </p:nvPr>
        </p:nvSpPr>
        <p:spPr>
          <a:xfrm>
            <a:off x="629841" y="1762125"/>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4" name="Google Shape;34;p18"/>
          <p:cNvSpPr txBox="1">
            <a:spLocks noGrp="1"/>
          </p:cNvSpPr>
          <p:nvPr>
            <p:ph type="body" idx="2"/>
          </p:nvPr>
        </p:nvSpPr>
        <p:spPr>
          <a:xfrm>
            <a:off x="629841" y="2380059"/>
            <a:ext cx="3868340" cy="213008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18"/>
          <p:cNvSpPr txBox="1">
            <a:spLocks noGrp="1"/>
          </p:cNvSpPr>
          <p:nvPr>
            <p:ph type="body" idx="3"/>
          </p:nvPr>
        </p:nvSpPr>
        <p:spPr>
          <a:xfrm>
            <a:off x="4629150" y="1762125"/>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6" name="Google Shape;36;p18"/>
          <p:cNvSpPr txBox="1">
            <a:spLocks noGrp="1"/>
          </p:cNvSpPr>
          <p:nvPr>
            <p:ph type="body" idx="4"/>
          </p:nvPr>
        </p:nvSpPr>
        <p:spPr>
          <a:xfrm>
            <a:off x="4629150" y="2380059"/>
            <a:ext cx="3887391" cy="213008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628650" y="602065"/>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Twentieth Century"/>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3" name="Google Shape;43;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2"/>
          <p:cNvPicPr preferRelativeResize="0"/>
          <p:nvPr/>
        </p:nvPicPr>
        <p:blipFill rotWithShape="1">
          <a:blip r:embed="rId14">
            <a:alphaModFix/>
          </a:blip>
          <a:srcRect/>
          <a:stretch/>
        </p:blipFill>
        <p:spPr>
          <a:xfrm>
            <a:off x="2031" y="0"/>
            <a:ext cx="9139938" cy="5143500"/>
          </a:xfrm>
          <a:prstGeom prst="rect">
            <a:avLst/>
          </a:prstGeom>
          <a:noFill/>
          <a:ln>
            <a:noFill/>
          </a:ln>
        </p:spPr>
      </p:pic>
      <p:sp>
        <p:nvSpPr>
          <p:cNvPr id="7" name="Google Shape;7;p12"/>
          <p:cNvSpPr txBox="1">
            <a:spLocks noGrp="1"/>
          </p:cNvSpPr>
          <p:nvPr>
            <p:ph type="title"/>
          </p:nvPr>
        </p:nvSpPr>
        <p:spPr>
          <a:xfrm>
            <a:off x="628650" y="602065"/>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Twentieth Century"/>
              <a:buNone/>
              <a:defRPr sz="3300" b="1"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12"/>
          <p:cNvSpPr txBox="1">
            <a:spLocks noGrp="1"/>
          </p:cNvSpPr>
          <p:nvPr>
            <p:ph type="body" idx="1"/>
          </p:nvPr>
        </p:nvSpPr>
        <p:spPr>
          <a:xfrm>
            <a:off x="628650" y="1697440"/>
            <a:ext cx="7886700" cy="2707816"/>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9" name="Google Shape;9;p12"/>
          <p:cNvPicPr preferRelativeResize="0"/>
          <p:nvPr/>
        </p:nvPicPr>
        <p:blipFill rotWithShape="1">
          <a:blip r:embed="rId15">
            <a:alphaModFix/>
          </a:blip>
          <a:srcRect/>
          <a:stretch/>
        </p:blipFill>
        <p:spPr>
          <a:xfrm>
            <a:off x="82294" y="122444"/>
            <a:ext cx="2121413" cy="39090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xtensiondisaster.ne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ctrTitle"/>
          </p:nvPr>
        </p:nvSpPr>
        <p:spPr>
          <a:xfrm>
            <a:off x="406800" y="1226372"/>
            <a:ext cx="8330400" cy="2409175"/>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chemeClr val="dk1"/>
              </a:buClr>
              <a:buSzPct val="72130"/>
              <a:buFont typeface="Twentieth Century"/>
              <a:buNone/>
            </a:pPr>
            <a:r>
              <a:rPr lang="en" sz="9800"/>
              <a:t>EDEN 101: </a:t>
            </a:r>
            <a:br>
              <a:rPr lang="en" sz="4400"/>
            </a:br>
            <a:r>
              <a:rPr lang="en" sz="4400"/>
              <a:t>A guide to the </a:t>
            </a:r>
            <a:endParaRPr sz="4400"/>
          </a:p>
          <a:p>
            <a:pPr marL="0" lvl="0" indent="0" algn="ctr" rtl="0">
              <a:lnSpc>
                <a:spcPct val="90000"/>
              </a:lnSpc>
              <a:spcBef>
                <a:spcPts val="0"/>
              </a:spcBef>
              <a:spcAft>
                <a:spcPts val="0"/>
              </a:spcAft>
              <a:buClr>
                <a:schemeClr val="dk1"/>
              </a:buClr>
              <a:buSzPct val="87032"/>
              <a:buFont typeface="Twentieth Century"/>
              <a:buNone/>
            </a:pPr>
            <a:r>
              <a:rPr lang="en" sz="4400"/>
              <a:t>Extension Disaster Education Network</a:t>
            </a:r>
            <a:endParaRPr sz="4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9"/>
          <p:cNvSpPr txBox="1">
            <a:spLocks noGrp="1"/>
          </p:cNvSpPr>
          <p:nvPr>
            <p:ph type="title"/>
          </p:nvPr>
        </p:nvSpPr>
        <p:spPr>
          <a:xfrm>
            <a:off x="374904" y="832104"/>
            <a:ext cx="8520600" cy="526500"/>
          </a:xfrm>
          <a:prstGeom prst="rect">
            <a:avLst/>
          </a:prstGeom>
          <a:no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SzPts val="3300"/>
              <a:buNone/>
            </a:pPr>
            <a:r>
              <a:rPr lang="en"/>
              <a:t>Resources</a:t>
            </a:r>
            <a:endParaRPr/>
          </a:p>
        </p:txBody>
      </p:sp>
      <p:sp>
        <p:nvSpPr>
          <p:cNvPr id="119" name="Google Shape;119;p9"/>
          <p:cNvSpPr txBox="1">
            <a:spLocks noGrp="1"/>
          </p:cNvSpPr>
          <p:nvPr>
            <p:ph type="body" idx="1"/>
          </p:nvPr>
        </p:nvSpPr>
        <p:spPr>
          <a:xfrm>
            <a:off x="438912" y="1371600"/>
            <a:ext cx="8520600" cy="3438900"/>
          </a:xfrm>
          <a:prstGeom prst="rect">
            <a:avLst/>
          </a:prstGeom>
          <a:noFill/>
          <a:ln>
            <a:noFill/>
          </a:ln>
        </p:spPr>
        <p:txBody>
          <a:bodyPr spcFirstLastPara="1" wrap="square" lIns="68575" tIns="34275" rIns="68575" bIns="34275" anchor="t" anchorCtr="0">
            <a:noAutofit/>
          </a:bodyPr>
          <a:lstStyle/>
          <a:p>
            <a:pPr marL="457200" lvl="0" indent="-374650" algn="l" rtl="0">
              <a:lnSpc>
                <a:spcPct val="90000"/>
              </a:lnSpc>
              <a:spcBef>
                <a:spcPts val="800"/>
              </a:spcBef>
              <a:spcAft>
                <a:spcPts val="0"/>
              </a:spcAft>
              <a:buSzPts val="2300"/>
              <a:buChar char="●"/>
            </a:pPr>
            <a:r>
              <a:rPr lang="en" sz="2300"/>
              <a:t>Materials for Preparedness, Recovery, Response &amp; Mitigation for Extension Professionals</a:t>
            </a:r>
            <a:endParaRPr sz="2300"/>
          </a:p>
          <a:p>
            <a:pPr marL="914400" lvl="1" indent="-374650" algn="l" rtl="0">
              <a:lnSpc>
                <a:spcPct val="90000"/>
              </a:lnSpc>
              <a:spcBef>
                <a:spcPts val="0"/>
              </a:spcBef>
              <a:spcAft>
                <a:spcPts val="0"/>
              </a:spcAft>
              <a:buSzPts val="2300"/>
              <a:buChar char="○"/>
            </a:pPr>
            <a:r>
              <a:rPr lang="en" sz="2300"/>
              <a:t>Curricula and Publications </a:t>
            </a:r>
            <a:endParaRPr sz="2300"/>
          </a:p>
          <a:p>
            <a:pPr marL="914400" lvl="1" indent="-374650" algn="l" rtl="0">
              <a:lnSpc>
                <a:spcPct val="90000"/>
              </a:lnSpc>
              <a:spcBef>
                <a:spcPts val="0"/>
              </a:spcBef>
              <a:spcAft>
                <a:spcPts val="0"/>
              </a:spcAft>
              <a:buSzPts val="2300"/>
              <a:buChar char="○"/>
            </a:pPr>
            <a:r>
              <a:rPr lang="en" sz="2300"/>
              <a:t>Toolkits and Guides</a:t>
            </a:r>
            <a:endParaRPr sz="2300"/>
          </a:p>
          <a:p>
            <a:pPr marL="914400" lvl="1" indent="-374650" algn="l" rtl="0">
              <a:lnSpc>
                <a:spcPct val="90000"/>
              </a:lnSpc>
              <a:spcBef>
                <a:spcPts val="0"/>
              </a:spcBef>
              <a:spcAft>
                <a:spcPts val="0"/>
              </a:spcAft>
              <a:buSzPts val="2300"/>
              <a:buChar char="○"/>
            </a:pPr>
            <a:r>
              <a:rPr lang="en" sz="2300"/>
              <a:t>Webinars and Videos </a:t>
            </a:r>
            <a:endParaRPr sz="2300"/>
          </a:p>
          <a:p>
            <a:pPr marL="914400" lvl="1" indent="-374650" algn="l" rtl="0">
              <a:lnSpc>
                <a:spcPct val="90000"/>
              </a:lnSpc>
              <a:spcBef>
                <a:spcPts val="0"/>
              </a:spcBef>
              <a:spcAft>
                <a:spcPts val="0"/>
              </a:spcAft>
              <a:buSzPts val="2300"/>
              <a:buChar char="○"/>
            </a:pPr>
            <a:r>
              <a:rPr lang="en" sz="2300"/>
              <a:t>Factsheets and Checklists </a:t>
            </a:r>
            <a:endParaRPr sz="2300"/>
          </a:p>
          <a:p>
            <a:pPr marL="0" lvl="0" indent="0" algn="l" rtl="0">
              <a:lnSpc>
                <a:spcPct val="90000"/>
              </a:lnSpc>
              <a:spcBef>
                <a:spcPts val="0"/>
              </a:spcBef>
              <a:spcAft>
                <a:spcPts val="0"/>
              </a:spcAft>
              <a:buNone/>
            </a:pPr>
            <a:endParaRPr sz="2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e2363590ea_1_18"/>
          <p:cNvSpPr txBox="1">
            <a:spLocks noGrp="1"/>
          </p:cNvSpPr>
          <p:nvPr>
            <p:ph type="title"/>
          </p:nvPr>
        </p:nvSpPr>
        <p:spPr>
          <a:xfrm>
            <a:off x="374904" y="832104"/>
            <a:ext cx="8520600" cy="526500"/>
          </a:xfrm>
          <a:prstGeom prst="rect">
            <a:avLst/>
          </a:prstGeom>
          <a:no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SzPts val="3300"/>
              <a:buNone/>
            </a:pPr>
            <a:r>
              <a:rPr lang="en"/>
              <a:t>Additional Resources </a:t>
            </a:r>
            <a:endParaRPr/>
          </a:p>
        </p:txBody>
      </p:sp>
      <p:sp>
        <p:nvSpPr>
          <p:cNvPr id="125" name="Google Shape;125;g1e2363590ea_1_18"/>
          <p:cNvSpPr txBox="1">
            <a:spLocks noGrp="1"/>
          </p:cNvSpPr>
          <p:nvPr>
            <p:ph type="body" idx="1"/>
          </p:nvPr>
        </p:nvSpPr>
        <p:spPr>
          <a:xfrm>
            <a:off x="438900" y="1371600"/>
            <a:ext cx="8520600" cy="2953800"/>
          </a:xfrm>
          <a:prstGeom prst="rect">
            <a:avLst/>
          </a:prstGeom>
          <a:noFill/>
          <a:ln>
            <a:noFill/>
          </a:ln>
        </p:spPr>
        <p:txBody>
          <a:bodyPr spcFirstLastPara="1" wrap="square" lIns="68575" tIns="34275" rIns="68575" bIns="34275" anchor="t" anchorCtr="0">
            <a:noAutofit/>
          </a:bodyPr>
          <a:lstStyle/>
          <a:p>
            <a:pPr marL="457200" lvl="0" indent="-419100" algn="l" rtl="0">
              <a:lnSpc>
                <a:spcPct val="90000"/>
              </a:lnSpc>
              <a:spcBef>
                <a:spcPts val="800"/>
              </a:spcBef>
              <a:spcAft>
                <a:spcPts val="0"/>
              </a:spcAft>
              <a:buSzPts val="3000"/>
              <a:buChar char="●"/>
            </a:pPr>
            <a:r>
              <a:rPr lang="en" sz="3000"/>
              <a:t>Professional Development Opportunities </a:t>
            </a:r>
            <a:endParaRPr sz="3000"/>
          </a:p>
          <a:p>
            <a:pPr marL="457200" lvl="0" indent="-419100" algn="l" rtl="0">
              <a:lnSpc>
                <a:spcPct val="90000"/>
              </a:lnSpc>
              <a:spcBef>
                <a:spcPts val="800"/>
              </a:spcBef>
              <a:spcAft>
                <a:spcPts val="0"/>
              </a:spcAft>
              <a:buSzPts val="3000"/>
              <a:buChar char="●"/>
            </a:pPr>
            <a:r>
              <a:rPr lang="en" sz="3000"/>
              <a:t>Exercises </a:t>
            </a:r>
            <a:endParaRPr sz="3000"/>
          </a:p>
          <a:p>
            <a:pPr marL="457200" lvl="0" indent="-419100" algn="l" rtl="0">
              <a:lnSpc>
                <a:spcPct val="90000"/>
              </a:lnSpc>
              <a:spcBef>
                <a:spcPts val="0"/>
              </a:spcBef>
              <a:spcAft>
                <a:spcPts val="0"/>
              </a:spcAft>
              <a:buSzPts val="3000"/>
              <a:buChar char="●"/>
            </a:pPr>
            <a:r>
              <a:rPr lang="en" sz="3000"/>
              <a:t>Grant Funding Opportunities </a:t>
            </a:r>
            <a:endParaRPr sz="3000"/>
          </a:p>
          <a:p>
            <a:pPr marL="457200" lvl="0" indent="-419100" algn="l" rtl="0">
              <a:lnSpc>
                <a:spcPct val="90000"/>
              </a:lnSpc>
              <a:spcBef>
                <a:spcPts val="0"/>
              </a:spcBef>
              <a:spcAft>
                <a:spcPts val="0"/>
              </a:spcAft>
              <a:buSzPts val="3000"/>
              <a:buChar char="●"/>
            </a:pPr>
            <a:r>
              <a:rPr lang="en" sz="3000"/>
              <a:t>Networking and Collaboration </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0"/>
          <p:cNvSpPr txBox="1">
            <a:spLocks noGrp="1"/>
          </p:cNvSpPr>
          <p:nvPr>
            <p:ph type="title"/>
          </p:nvPr>
        </p:nvSpPr>
        <p:spPr>
          <a:xfrm>
            <a:off x="311700" y="865375"/>
            <a:ext cx="8520600" cy="572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3300"/>
              <a:buNone/>
            </a:pPr>
            <a:r>
              <a:rPr lang="en"/>
              <a:t>EDEN Annual Conference </a:t>
            </a:r>
            <a:endParaRPr/>
          </a:p>
        </p:txBody>
      </p:sp>
      <p:sp>
        <p:nvSpPr>
          <p:cNvPr id="131" name="Google Shape;131;p10"/>
          <p:cNvSpPr txBox="1">
            <a:spLocks noGrp="1"/>
          </p:cNvSpPr>
          <p:nvPr>
            <p:ph type="body" idx="1"/>
          </p:nvPr>
        </p:nvSpPr>
        <p:spPr>
          <a:xfrm>
            <a:off x="311700" y="1573075"/>
            <a:ext cx="8520600" cy="2968200"/>
          </a:xfrm>
          <a:prstGeom prst="rect">
            <a:avLst/>
          </a:prstGeom>
          <a:noFill/>
          <a:ln>
            <a:noFill/>
          </a:ln>
        </p:spPr>
        <p:txBody>
          <a:bodyPr spcFirstLastPara="1" wrap="square" lIns="68575" tIns="34275" rIns="68575" bIns="34275" anchor="t" anchorCtr="0">
            <a:normAutofit/>
          </a:bodyPr>
          <a:lstStyle/>
          <a:p>
            <a:pPr marL="457200" lvl="0" indent="-381000" algn="l" rtl="0">
              <a:lnSpc>
                <a:spcPct val="90000"/>
              </a:lnSpc>
              <a:spcBef>
                <a:spcPts val="800"/>
              </a:spcBef>
              <a:spcAft>
                <a:spcPts val="0"/>
              </a:spcAft>
              <a:buSzPts val="2400"/>
              <a:buChar char="●"/>
            </a:pPr>
            <a:r>
              <a:rPr lang="en" sz="2400"/>
              <a:t>Hosted yearly in rotating regions</a:t>
            </a:r>
            <a:endParaRPr sz="2400"/>
          </a:p>
          <a:p>
            <a:pPr marL="457200" lvl="0" indent="-381000" algn="l" rtl="0">
              <a:lnSpc>
                <a:spcPct val="90000"/>
              </a:lnSpc>
              <a:spcBef>
                <a:spcPts val="800"/>
              </a:spcBef>
              <a:spcAft>
                <a:spcPts val="0"/>
              </a:spcAft>
              <a:buSzPts val="2400"/>
              <a:buChar char="●"/>
            </a:pPr>
            <a:r>
              <a:rPr lang="en" sz="2400"/>
              <a:t>Includes:</a:t>
            </a:r>
            <a:endParaRPr sz="2400"/>
          </a:p>
          <a:p>
            <a:pPr marL="914400" lvl="1" indent="-381000" algn="l" rtl="0">
              <a:lnSpc>
                <a:spcPct val="90000"/>
              </a:lnSpc>
              <a:spcBef>
                <a:spcPts val="0"/>
              </a:spcBef>
              <a:spcAft>
                <a:spcPts val="0"/>
              </a:spcAft>
              <a:buSzPts val="2400"/>
              <a:buChar char="○"/>
            </a:pPr>
            <a:r>
              <a:rPr lang="en" sz="2400"/>
              <a:t>Educational Excursions</a:t>
            </a:r>
            <a:endParaRPr sz="2400"/>
          </a:p>
          <a:p>
            <a:pPr marL="914400" lvl="1" indent="-381000" algn="l" rtl="0">
              <a:lnSpc>
                <a:spcPct val="90000"/>
              </a:lnSpc>
              <a:spcBef>
                <a:spcPts val="0"/>
              </a:spcBef>
              <a:spcAft>
                <a:spcPts val="0"/>
              </a:spcAft>
              <a:buSzPts val="2400"/>
              <a:buChar char="○"/>
            </a:pPr>
            <a:r>
              <a:rPr lang="en" sz="2400"/>
              <a:t>Keynote Speakers</a:t>
            </a:r>
            <a:endParaRPr sz="2400"/>
          </a:p>
          <a:p>
            <a:pPr marL="914400" lvl="1" indent="-381000" algn="l" rtl="0">
              <a:lnSpc>
                <a:spcPct val="90000"/>
              </a:lnSpc>
              <a:spcBef>
                <a:spcPts val="0"/>
              </a:spcBef>
              <a:spcAft>
                <a:spcPts val="0"/>
              </a:spcAft>
              <a:buSzPts val="2400"/>
              <a:buChar char="○"/>
            </a:pPr>
            <a:r>
              <a:rPr lang="en" sz="2400"/>
              <a:t>Poster and Project presentations</a:t>
            </a:r>
            <a:endParaRPr sz="2400"/>
          </a:p>
          <a:p>
            <a:pPr marL="914400" lvl="1" indent="-381000" algn="l" rtl="0">
              <a:lnSpc>
                <a:spcPct val="90000"/>
              </a:lnSpc>
              <a:spcBef>
                <a:spcPts val="0"/>
              </a:spcBef>
              <a:spcAft>
                <a:spcPts val="0"/>
              </a:spcAft>
              <a:buSzPts val="2400"/>
              <a:buChar char="○"/>
            </a:pPr>
            <a:r>
              <a:rPr lang="en" sz="2400"/>
              <a:t>Networking Opportunities</a:t>
            </a:r>
            <a:endParaRPr/>
          </a:p>
          <a:p>
            <a:pPr marL="914400" lvl="1" indent="-381000" algn="l" rtl="0">
              <a:lnSpc>
                <a:spcPct val="90000"/>
              </a:lnSpc>
              <a:spcBef>
                <a:spcPts val="0"/>
              </a:spcBef>
              <a:spcAft>
                <a:spcPts val="0"/>
              </a:spcAft>
              <a:buSzPts val="2400"/>
              <a:buChar char="○"/>
            </a:pPr>
            <a:r>
              <a:rPr lang="en" sz="2400"/>
              <a:t>Professional Development and Training Opportunities </a:t>
            </a:r>
            <a:endParaRPr sz="2400"/>
          </a:p>
        </p:txBody>
      </p:sp>
      <p:pic>
        <p:nvPicPr>
          <p:cNvPr id="132" name="Google Shape;132;p10" descr="A picture containing sky, outdoor, water, city&#10;&#10;Description automatically generated"/>
          <p:cNvPicPr preferRelativeResize="0"/>
          <p:nvPr/>
        </p:nvPicPr>
        <p:blipFill rotWithShape="1">
          <a:blip r:embed="rId3">
            <a:alphaModFix/>
          </a:blip>
          <a:srcRect/>
          <a:stretch/>
        </p:blipFill>
        <p:spPr>
          <a:xfrm>
            <a:off x="5828093" y="867674"/>
            <a:ext cx="3004207" cy="2002804"/>
          </a:xfrm>
          <a:prstGeom prst="rect">
            <a:avLst/>
          </a:prstGeom>
          <a:noFill/>
          <a:ln>
            <a:noFill/>
          </a:ln>
        </p:spPr>
      </p:pic>
      <p:sp>
        <p:nvSpPr>
          <p:cNvPr id="133" name="Google Shape;133;p10"/>
          <p:cNvSpPr txBox="1"/>
          <p:nvPr/>
        </p:nvSpPr>
        <p:spPr>
          <a:xfrm>
            <a:off x="6113951" y="2963525"/>
            <a:ext cx="26514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The 202</a:t>
            </a:r>
            <a:r>
              <a:rPr lang="en" sz="1000"/>
              <a:t>3</a:t>
            </a:r>
            <a:r>
              <a:rPr lang="en" sz="1000" b="0" i="0" u="none" strike="noStrike" cap="none">
                <a:solidFill>
                  <a:srgbClr val="000000"/>
                </a:solidFill>
                <a:latin typeface="Arial"/>
                <a:ea typeface="Arial"/>
                <a:cs typeface="Arial"/>
                <a:sym typeface="Arial"/>
              </a:rPr>
              <a:t> EDEN Annual Conference will be September 26</a:t>
            </a:r>
            <a:r>
              <a:rPr lang="en" sz="1000" b="0" i="0" u="none" strike="noStrike" cap="none" baseline="30000">
                <a:solidFill>
                  <a:srgbClr val="000000"/>
                </a:solidFill>
                <a:latin typeface="Arial"/>
                <a:ea typeface="Arial"/>
                <a:cs typeface="Arial"/>
                <a:sym typeface="Arial"/>
              </a:rPr>
              <a:t>th</a:t>
            </a:r>
            <a:r>
              <a:rPr lang="en" sz="1000" b="0" i="0" u="none" strike="noStrike" cap="none">
                <a:solidFill>
                  <a:srgbClr val="000000"/>
                </a:solidFill>
                <a:latin typeface="Arial"/>
                <a:ea typeface="Arial"/>
                <a:cs typeface="Arial"/>
                <a:sym typeface="Arial"/>
              </a:rPr>
              <a:t>-29</a:t>
            </a:r>
            <a:r>
              <a:rPr lang="en" sz="1000" b="0" i="0" u="none" strike="noStrike" cap="none" baseline="30000">
                <a:solidFill>
                  <a:srgbClr val="000000"/>
                </a:solidFill>
                <a:latin typeface="Arial"/>
                <a:ea typeface="Arial"/>
                <a:cs typeface="Arial"/>
                <a:sym typeface="Arial"/>
              </a:rPr>
              <a:t>th</a:t>
            </a:r>
            <a:r>
              <a:rPr lang="en" sz="1000" b="0" i="0" u="none" strike="noStrike" cap="none">
                <a:solidFill>
                  <a:srgbClr val="000000"/>
                </a:solidFill>
                <a:latin typeface="Arial"/>
                <a:ea typeface="Arial"/>
                <a:cs typeface="Arial"/>
                <a:sym typeface="Arial"/>
              </a:rPr>
              <a:t> in Savannah, GA.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1"/>
          <p:cNvSpPr txBox="1">
            <a:spLocks noGrp="1"/>
          </p:cNvSpPr>
          <p:nvPr>
            <p:ph type="title"/>
          </p:nvPr>
        </p:nvSpPr>
        <p:spPr>
          <a:xfrm>
            <a:off x="311700" y="732625"/>
            <a:ext cx="8520600" cy="5727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3300"/>
              <a:buNone/>
            </a:pPr>
            <a:r>
              <a:rPr lang="en"/>
              <a:t>Visit our Website to Learn More!</a:t>
            </a:r>
            <a:endParaRPr/>
          </a:p>
        </p:txBody>
      </p:sp>
      <p:sp>
        <p:nvSpPr>
          <p:cNvPr id="139" name="Google Shape;139;p11"/>
          <p:cNvSpPr txBox="1">
            <a:spLocks noGrp="1"/>
          </p:cNvSpPr>
          <p:nvPr>
            <p:ph type="body" idx="1"/>
          </p:nvPr>
        </p:nvSpPr>
        <p:spPr>
          <a:xfrm>
            <a:off x="763250" y="2934900"/>
            <a:ext cx="7773600" cy="1467600"/>
          </a:xfrm>
          <a:prstGeom prst="rect">
            <a:avLst/>
          </a:prstGeom>
          <a:noFill/>
          <a:ln>
            <a:noFill/>
          </a:ln>
        </p:spPr>
        <p:txBody>
          <a:bodyPr spcFirstLastPara="1" wrap="square" lIns="68575" tIns="34275" rIns="68575" bIns="34275" anchor="t" anchorCtr="0">
            <a:normAutofit lnSpcReduction="20000"/>
          </a:bodyPr>
          <a:lstStyle/>
          <a:p>
            <a:pPr marL="419100" lvl="0" indent="-355256" algn="l" rtl="0">
              <a:lnSpc>
                <a:spcPct val="90000"/>
              </a:lnSpc>
              <a:spcBef>
                <a:spcPts val="800"/>
              </a:spcBef>
              <a:spcAft>
                <a:spcPts val="0"/>
              </a:spcAft>
              <a:buSzPts val="2595"/>
              <a:buChar char="•"/>
            </a:pPr>
            <a:r>
              <a:rPr lang="en" sz="2400"/>
              <a:t>Learn more about EDEN and see what resources there are for you! </a:t>
            </a:r>
            <a:endParaRPr/>
          </a:p>
          <a:p>
            <a:pPr marL="419100" lvl="0" indent="-355256" algn="l" rtl="0">
              <a:lnSpc>
                <a:spcPct val="90000"/>
              </a:lnSpc>
              <a:spcBef>
                <a:spcPts val="800"/>
              </a:spcBef>
              <a:spcAft>
                <a:spcPts val="0"/>
              </a:spcAft>
              <a:buSzPts val="2595"/>
              <a:buChar char="•"/>
            </a:pPr>
            <a:r>
              <a:rPr lang="en" sz="2400"/>
              <a:t>Find your Point of Contact and become an EDEN Delegate </a:t>
            </a:r>
            <a:endParaRPr/>
          </a:p>
          <a:p>
            <a:pPr marL="76200" lvl="0" indent="0" algn="ctr" rtl="0">
              <a:lnSpc>
                <a:spcPct val="90000"/>
              </a:lnSpc>
              <a:spcBef>
                <a:spcPts val="800"/>
              </a:spcBef>
              <a:spcAft>
                <a:spcPts val="0"/>
              </a:spcAft>
              <a:buSzPts val="2595"/>
              <a:buNone/>
            </a:pPr>
            <a:r>
              <a:rPr lang="en" sz="2988" b="1" u="sng">
                <a:solidFill>
                  <a:srgbClr val="C55A11"/>
                </a:solidFill>
                <a:hlinkClick r:id="rId3">
                  <a:extLst>
                    <a:ext uri="{A12FA001-AC4F-418D-AE19-62706E023703}">
                      <ahyp:hlinkClr xmlns:ahyp="http://schemas.microsoft.com/office/drawing/2018/hyperlinkcolor" val="tx"/>
                    </a:ext>
                  </a:extLst>
                </a:hlinkClick>
              </a:rPr>
              <a:t>https://extensiondisaster.net/</a:t>
            </a:r>
            <a:r>
              <a:rPr lang="en" sz="2988" b="1">
                <a:solidFill>
                  <a:srgbClr val="C55A11"/>
                </a:solidFill>
              </a:rPr>
              <a:t> </a:t>
            </a:r>
            <a:endParaRPr sz="2688"/>
          </a:p>
        </p:txBody>
      </p:sp>
      <p:pic>
        <p:nvPicPr>
          <p:cNvPr id="140" name="Google Shape;140;p11" descr="Logo&#10;&#10;Description automatically generated"/>
          <p:cNvPicPr preferRelativeResize="0"/>
          <p:nvPr/>
        </p:nvPicPr>
        <p:blipFill rotWithShape="1">
          <a:blip r:embed="rId4">
            <a:alphaModFix/>
          </a:blip>
          <a:srcRect/>
          <a:stretch/>
        </p:blipFill>
        <p:spPr>
          <a:xfrm>
            <a:off x="1059525" y="1305326"/>
            <a:ext cx="7024950" cy="1467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txBox="1">
            <a:spLocks noGrp="1"/>
          </p:cNvSpPr>
          <p:nvPr>
            <p:ph type="title"/>
          </p:nvPr>
        </p:nvSpPr>
        <p:spPr>
          <a:xfrm>
            <a:off x="378075" y="832150"/>
            <a:ext cx="8520600" cy="572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3300"/>
              <a:buNone/>
            </a:pPr>
            <a:r>
              <a:rPr lang="en"/>
              <a:t>What is EDEN?</a:t>
            </a:r>
            <a:endParaRPr/>
          </a:p>
        </p:txBody>
      </p:sp>
      <p:sp>
        <p:nvSpPr>
          <p:cNvPr id="64" name="Google Shape;64;p2"/>
          <p:cNvSpPr txBox="1">
            <a:spLocks noGrp="1"/>
          </p:cNvSpPr>
          <p:nvPr>
            <p:ph type="body" idx="1"/>
          </p:nvPr>
        </p:nvSpPr>
        <p:spPr>
          <a:xfrm>
            <a:off x="438912" y="1371600"/>
            <a:ext cx="8520600" cy="22764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800"/>
              </a:spcBef>
              <a:spcAft>
                <a:spcPts val="0"/>
              </a:spcAft>
              <a:buSzPts val="2400"/>
              <a:buChar char="●"/>
            </a:pPr>
            <a:r>
              <a:rPr lang="en" sz="2400">
                <a:highlight>
                  <a:srgbClr val="FFFFFF"/>
                </a:highlight>
              </a:rPr>
              <a:t>The Extension Disaster Education Network (EDEN) is a collaborative multi-state effort by Cooperative Extension Services across the country to improve the delivery of services to citizens affected by disasters.</a:t>
            </a:r>
            <a:endParaRPr sz="2700"/>
          </a:p>
          <a:p>
            <a:pPr marL="457200" lvl="0" indent="0" algn="l" rtl="0">
              <a:lnSpc>
                <a:spcPct val="90000"/>
              </a:lnSpc>
              <a:spcBef>
                <a:spcPts val="800"/>
              </a:spcBef>
              <a:spcAft>
                <a:spcPts val="0"/>
              </a:spcAft>
              <a:buSzPts val="2100"/>
              <a:buNone/>
            </a:pPr>
            <a:endParaRPr sz="2700"/>
          </a:p>
          <a:p>
            <a:pPr marL="457200" lvl="0" indent="-381000" algn="l" rtl="0">
              <a:lnSpc>
                <a:spcPct val="90000"/>
              </a:lnSpc>
              <a:spcBef>
                <a:spcPts val="800"/>
              </a:spcBef>
              <a:spcAft>
                <a:spcPts val="0"/>
              </a:spcAft>
              <a:buSzPts val="2400"/>
              <a:buChar char="●"/>
            </a:pPr>
            <a:r>
              <a:rPr lang="en" sz="2400">
                <a:highlight>
                  <a:srgbClr val="FFFFFF"/>
                </a:highlight>
              </a:rPr>
              <a:t>EDEN's mission is to reduce the impact of disasters through research-based education.</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a:spLocks noGrp="1"/>
          </p:cNvSpPr>
          <p:nvPr>
            <p:ph type="title"/>
          </p:nvPr>
        </p:nvSpPr>
        <p:spPr>
          <a:xfrm>
            <a:off x="374904" y="832104"/>
            <a:ext cx="8520600" cy="572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3300"/>
              <a:buNone/>
            </a:pPr>
            <a:r>
              <a:rPr lang="en"/>
              <a:t>History</a:t>
            </a:r>
            <a:endParaRPr/>
          </a:p>
        </p:txBody>
      </p:sp>
      <p:sp>
        <p:nvSpPr>
          <p:cNvPr id="70" name="Google Shape;70;p3"/>
          <p:cNvSpPr txBox="1">
            <a:spLocks noGrp="1"/>
          </p:cNvSpPr>
          <p:nvPr>
            <p:ph type="body" idx="1"/>
          </p:nvPr>
        </p:nvSpPr>
        <p:spPr>
          <a:xfrm>
            <a:off x="438912" y="1371600"/>
            <a:ext cx="5144400" cy="3082200"/>
          </a:xfrm>
          <a:prstGeom prst="rect">
            <a:avLst/>
          </a:prstGeom>
          <a:noFill/>
          <a:ln>
            <a:noFill/>
          </a:ln>
        </p:spPr>
        <p:txBody>
          <a:bodyPr spcFirstLastPara="1" wrap="square" lIns="68575" tIns="34275" rIns="68575" bIns="34275" anchor="t" anchorCtr="0">
            <a:normAutofit fontScale="85000" lnSpcReduction="10000"/>
          </a:bodyPr>
          <a:lstStyle/>
          <a:p>
            <a:pPr marL="457200" lvl="0" indent="-358140" algn="l" rtl="0">
              <a:lnSpc>
                <a:spcPct val="90000"/>
              </a:lnSpc>
              <a:spcBef>
                <a:spcPts val="800"/>
              </a:spcBef>
              <a:spcAft>
                <a:spcPts val="0"/>
              </a:spcAft>
              <a:buSzPct val="100000"/>
              <a:buChar char="●"/>
            </a:pPr>
            <a:r>
              <a:rPr lang="en" sz="2400"/>
              <a:t>EDEN was created after flooding along the Mississippi and Missouri rivers in 1993 inspired the need for Extension’s role in preparation, response, recovery efforts </a:t>
            </a:r>
            <a:endParaRPr sz="2400"/>
          </a:p>
          <a:p>
            <a:pPr marL="457200" lvl="0" indent="0" algn="l" rtl="0">
              <a:lnSpc>
                <a:spcPct val="90000"/>
              </a:lnSpc>
              <a:spcBef>
                <a:spcPts val="800"/>
              </a:spcBef>
              <a:spcAft>
                <a:spcPts val="0"/>
              </a:spcAft>
              <a:buSzPct val="89361"/>
              <a:buNone/>
            </a:pPr>
            <a:endParaRPr sz="2350"/>
          </a:p>
          <a:p>
            <a:pPr marL="457200" lvl="0" indent="-355441" algn="l" rtl="0">
              <a:lnSpc>
                <a:spcPct val="90000"/>
              </a:lnSpc>
              <a:spcBef>
                <a:spcPts val="800"/>
              </a:spcBef>
              <a:spcAft>
                <a:spcPts val="0"/>
              </a:spcAft>
              <a:buSzPct val="100000"/>
              <a:buChar char="●"/>
            </a:pPr>
            <a:r>
              <a:rPr lang="en" sz="2350"/>
              <a:t>EDEN is funded by the USDA/ NIFA, </a:t>
            </a:r>
            <a:r>
              <a:rPr lang="en" sz="2350">
                <a:solidFill>
                  <a:srgbClr val="082E4C"/>
                </a:solidFill>
                <a:highlight>
                  <a:srgbClr val="FFFFFF"/>
                </a:highlight>
              </a:rPr>
              <a:t>Purdue University has managed those funds on behalf of EDEN. The award was competitively granted under a four-year agreement most recently to Purdue in 2018.</a:t>
            </a:r>
            <a:r>
              <a:rPr lang="en" sz="2350"/>
              <a:t> </a:t>
            </a:r>
            <a:endParaRPr sz="2350"/>
          </a:p>
          <a:p>
            <a:pPr marL="0" lvl="0" indent="0" algn="l" rtl="0">
              <a:lnSpc>
                <a:spcPct val="90000"/>
              </a:lnSpc>
              <a:spcBef>
                <a:spcPts val="800"/>
              </a:spcBef>
              <a:spcAft>
                <a:spcPts val="0"/>
              </a:spcAft>
              <a:buClr>
                <a:schemeClr val="dk1"/>
              </a:buClr>
              <a:buSzPct val="46808"/>
              <a:buFont typeface="Arial"/>
              <a:buNone/>
            </a:pPr>
            <a:r>
              <a:rPr lang="en" sz="2350"/>
              <a:t> </a:t>
            </a:r>
            <a:endParaRPr sz="2350"/>
          </a:p>
        </p:txBody>
      </p:sp>
      <p:pic>
        <p:nvPicPr>
          <p:cNvPr id="71" name="Google Shape;71;p3" descr="A picture containing ground, way, outdoor, scene&#10;&#10;Description automatically generated"/>
          <p:cNvPicPr preferRelativeResize="0"/>
          <p:nvPr/>
        </p:nvPicPr>
        <p:blipFill rotWithShape="1">
          <a:blip r:embed="rId3">
            <a:alphaModFix/>
          </a:blip>
          <a:srcRect/>
          <a:stretch/>
        </p:blipFill>
        <p:spPr>
          <a:xfrm>
            <a:off x="5855387" y="1604772"/>
            <a:ext cx="3040117" cy="23457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txBox="1">
            <a:spLocks noGrp="1"/>
          </p:cNvSpPr>
          <p:nvPr>
            <p:ph type="title"/>
          </p:nvPr>
        </p:nvSpPr>
        <p:spPr>
          <a:xfrm>
            <a:off x="374904" y="832104"/>
            <a:ext cx="8520600" cy="572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3300"/>
              <a:buNone/>
            </a:pPr>
            <a:r>
              <a:rPr lang="en"/>
              <a:t>Partnerships </a:t>
            </a:r>
            <a:endParaRPr/>
          </a:p>
        </p:txBody>
      </p:sp>
      <p:sp>
        <p:nvSpPr>
          <p:cNvPr id="77" name="Google Shape;77;p4"/>
          <p:cNvSpPr txBox="1">
            <a:spLocks noGrp="1"/>
          </p:cNvSpPr>
          <p:nvPr>
            <p:ph type="body" idx="1"/>
          </p:nvPr>
        </p:nvSpPr>
        <p:spPr>
          <a:xfrm>
            <a:off x="438912" y="1371600"/>
            <a:ext cx="6220072" cy="2939796"/>
          </a:xfrm>
          <a:prstGeom prst="rect">
            <a:avLst/>
          </a:prstGeom>
          <a:noFill/>
          <a:ln>
            <a:noFill/>
          </a:ln>
        </p:spPr>
        <p:txBody>
          <a:bodyPr spcFirstLastPara="1" wrap="square" lIns="68575" tIns="34275" rIns="68575" bIns="34275" anchor="t" anchorCtr="0">
            <a:normAutofit/>
          </a:bodyPr>
          <a:lstStyle/>
          <a:p>
            <a:pPr marL="457200" lvl="0" indent="-381000" algn="l" rtl="0">
              <a:lnSpc>
                <a:spcPct val="90000"/>
              </a:lnSpc>
              <a:spcBef>
                <a:spcPts val="800"/>
              </a:spcBef>
              <a:spcAft>
                <a:spcPts val="0"/>
              </a:spcAft>
              <a:buSzPts val="2400"/>
              <a:buFont typeface="Arial"/>
              <a:buChar char="●"/>
            </a:pPr>
            <a:r>
              <a:rPr lang="en" sz="2400">
                <a:highlight>
                  <a:schemeClr val="lt1"/>
                </a:highlight>
              </a:rPr>
              <a:t>EDEN has formal relationships with: </a:t>
            </a:r>
            <a:endParaRPr/>
          </a:p>
          <a:p>
            <a:pPr marL="914400" lvl="1" indent="-381000" algn="l" rtl="0">
              <a:lnSpc>
                <a:spcPct val="90000"/>
              </a:lnSpc>
              <a:spcBef>
                <a:spcPts val="800"/>
              </a:spcBef>
              <a:spcAft>
                <a:spcPts val="0"/>
              </a:spcAft>
              <a:buSzPts val="2400"/>
              <a:buFont typeface="Arial"/>
              <a:buChar char="○"/>
            </a:pPr>
            <a:r>
              <a:rPr lang="en" sz="2400">
                <a:highlight>
                  <a:schemeClr val="lt1"/>
                </a:highlight>
              </a:rPr>
              <a:t>the U.S. Department of Agriculture (USDA), through its National Institutes of Food and Agriculture (NIFA)</a:t>
            </a:r>
            <a:endParaRPr/>
          </a:p>
          <a:p>
            <a:pPr marL="914400" lvl="1" indent="-381000" algn="l" rtl="0">
              <a:lnSpc>
                <a:spcPct val="90000"/>
              </a:lnSpc>
              <a:spcBef>
                <a:spcPts val="800"/>
              </a:spcBef>
              <a:spcAft>
                <a:spcPts val="0"/>
              </a:spcAft>
              <a:buSzPts val="2400"/>
              <a:buFont typeface="Arial"/>
              <a:buChar char="○"/>
            </a:pPr>
            <a:r>
              <a:rPr lang="en" sz="2400">
                <a:highlight>
                  <a:schemeClr val="lt1"/>
                </a:highlight>
              </a:rPr>
              <a:t>the National Oceanographic and Atmospheric Administration’s National Sea Grant Program (NOAA Sea Grant).</a:t>
            </a:r>
            <a:endParaRPr sz="2400">
              <a:highlight>
                <a:schemeClr val="lt1"/>
              </a:highlight>
            </a:endParaRPr>
          </a:p>
        </p:txBody>
      </p:sp>
      <p:pic>
        <p:nvPicPr>
          <p:cNvPr id="78" name="Google Shape;78;p4" descr="U.S. Department of Agriculture"/>
          <p:cNvPicPr preferRelativeResize="0"/>
          <p:nvPr/>
        </p:nvPicPr>
        <p:blipFill rotWithShape="1">
          <a:blip r:embed="rId3">
            <a:alphaModFix/>
          </a:blip>
          <a:srcRect/>
          <a:stretch/>
        </p:blipFill>
        <p:spPr>
          <a:xfrm>
            <a:off x="6578481" y="1497334"/>
            <a:ext cx="2126607" cy="822288"/>
          </a:xfrm>
          <a:prstGeom prst="rect">
            <a:avLst/>
          </a:prstGeom>
          <a:noFill/>
          <a:ln>
            <a:noFill/>
          </a:ln>
        </p:spPr>
      </p:pic>
      <p:pic>
        <p:nvPicPr>
          <p:cNvPr id="79" name="Google Shape;79;p4" descr="NOAA walks back talk of renegotiating halibut treaty | KBBI"/>
          <p:cNvPicPr preferRelativeResize="0"/>
          <p:nvPr/>
        </p:nvPicPr>
        <p:blipFill rotWithShape="1">
          <a:blip r:embed="rId4">
            <a:alphaModFix/>
          </a:blip>
          <a:srcRect/>
          <a:stretch/>
        </p:blipFill>
        <p:spPr>
          <a:xfrm>
            <a:off x="7036870" y="2899023"/>
            <a:ext cx="1209828" cy="9511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5"/>
          <p:cNvSpPr txBox="1">
            <a:spLocks noGrp="1"/>
          </p:cNvSpPr>
          <p:nvPr>
            <p:ph type="title"/>
          </p:nvPr>
        </p:nvSpPr>
        <p:spPr>
          <a:xfrm>
            <a:off x="374904" y="832104"/>
            <a:ext cx="8520600" cy="572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3300"/>
              <a:buNone/>
            </a:pPr>
            <a:r>
              <a:rPr lang="en"/>
              <a:t>Membership</a:t>
            </a:r>
            <a:endParaRPr/>
          </a:p>
        </p:txBody>
      </p:sp>
      <p:sp>
        <p:nvSpPr>
          <p:cNvPr id="85" name="Google Shape;85;p5"/>
          <p:cNvSpPr txBox="1">
            <a:spLocks noGrp="1"/>
          </p:cNvSpPr>
          <p:nvPr>
            <p:ph type="body" idx="1"/>
          </p:nvPr>
        </p:nvSpPr>
        <p:spPr>
          <a:xfrm>
            <a:off x="438900" y="1371600"/>
            <a:ext cx="8520600" cy="3066300"/>
          </a:xfrm>
          <a:prstGeom prst="rect">
            <a:avLst/>
          </a:prstGeom>
          <a:noFill/>
          <a:ln>
            <a:noFill/>
          </a:ln>
        </p:spPr>
        <p:txBody>
          <a:bodyPr spcFirstLastPara="1" wrap="square" lIns="68575" tIns="34275" rIns="68575" bIns="34275" anchor="t" anchorCtr="0">
            <a:noAutofit/>
          </a:bodyPr>
          <a:lstStyle/>
          <a:p>
            <a:pPr marL="457200" lvl="0" indent="-393700" algn="l" rtl="0">
              <a:lnSpc>
                <a:spcPct val="115000"/>
              </a:lnSpc>
              <a:spcBef>
                <a:spcPts val="0"/>
              </a:spcBef>
              <a:spcAft>
                <a:spcPts val="0"/>
              </a:spcAft>
              <a:buSzPts val="2600"/>
              <a:buFont typeface="Twentieth Century"/>
              <a:buChar char="●"/>
            </a:pPr>
            <a:r>
              <a:rPr lang="en" sz="2600">
                <a:solidFill>
                  <a:schemeClr val="dk1"/>
                </a:solidFill>
                <a:highlight>
                  <a:srgbClr val="FFFFFF"/>
                </a:highlight>
              </a:rPr>
              <a:t>EDEN is an alliance of land-grant extension services: 1862, 1890, 1994, Hispanic Serving Institutions, and NOAA Sea Grant Programs. </a:t>
            </a:r>
            <a:endParaRPr sz="2600">
              <a:solidFill>
                <a:schemeClr val="dk1"/>
              </a:solidFill>
              <a:highlight>
                <a:srgbClr val="FFFFFF"/>
              </a:highlight>
            </a:endParaRPr>
          </a:p>
          <a:p>
            <a:pPr marL="457200" lvl="0" indent="-393700" algn="l" rtl="0">
              <a:lnSpc>
                <a:spcPct val="115000"/>
              </a:lnSpc>
              <a:spcBef>
                <a:spcPts val="0"/>
              </a:spcBef>
              <a:spcAft>
                <a:spcPts val="0"/>
              </a:spcAft>
              <a:buSzPts val="2600"/>
              <a:buFont typeface="Twentieth Century"/>
              <a:buChar char="●"/>
            </a:pPr>
            <a:r>
              <a:rPr lang="en" sz="2600">
                <a:solidFill>
                  <a:schemeClr val="dk1"/>
                </a:solidFill>
                <a:highlight>
                  <a:srgbClr val="FFFFFF"/>
                </a:highlight>
              </a:rPr>
              <a:t>Institutions, rather than individuals, are EDEN members. </a:t>
            </a:r>
            <a:endParaRPr sz="2600">
              <a:solidFill>
                <a:schemeClr val="dk1"/>
              </a:solidFill>
              <a:highlight>
                <a:srgbClr val="FFFFFF"/>
              </a:highlight>
            </a:endParaRPr>
          </a:p>
          <a:p>
            <a:pPr marL="457200" lvl="0" indent="-393700" algn="l" rtl="0">
              <a:lnSpc>
                <a:spcPct val="100000"/>
              </a:lnSpc>
              <a:spcBef>
                <a:spcPts val="0"/>
              </a:spcBef>
              <a:spcAft>
                <a:spcPts val="0"/>
              </a:spcAft>
              <a:buSzPts val="2600"/>
              <a:buFont typeface="Twentieth Century"/>
              <a:buChar char="●"/>
            </a:pPr>
            <a:r>
              <a:rPr lang="en" sz="2600"/>
              <a:t>Affiliate membership is open to any individual, organization, institution or agency that are not from an EDEN institutional member. </a:t>
            </a:r>
            <a:endParaRPr sz="2600">
              <a:solidFill>
                <a:schemeClr val="dk1"/>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6"/>
          <p:cNvSpPr txBox="1">
            <a:spLocks noGrp="1"/>
          </p:cNvSpPr>
          <p:nvPr>
            <p:ph type="title"/>
          </p:nvPr>
        </p:nvSpPr>
        <p:spPr>
          <a:xfrm>
            <a:off x="374904" y="832104"/>
            <a:ext cx="8520600" cy="572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3300"/>
              <a:buNone/>
            </a:pPr>
            <a:r>
              <a:rPr lang="en"/>
              <a:t>Structure </a:t>
            </a:r>
            <a:endParaRPr/>
          </a:p>
        </p:txBody>
      </p:sp>
      <p:sp>
        <p:nvSpPr>
          <p:cNvPr id="91" name="Google Shape;91;p6"/>
          <p:cNvSpPr txBox="1">
            <a:spLocks noGrp="1"/>
          </p:cNvSpPr>
          <p:nvPr>
            <p:ph type="body" idx="1"/>
          </p:nvPr>
        </p:nvSpPr>
        <p:spPr>
          <a:xfrm>
            <a:off x="374900" y="1511850"/>
            <a:ext cx="8520600" cy="2871000"/>
          </a:xfrm>
          <a:prstGeom prst="rect">
            <a:avLst/>
          </a:prstGeom>
          <a:noFill/>
          <a:ln>
            <a:noFill/>
          </a:ln>
        </p:spPr>
        <p:txBody>
          <a:bodyPr spcFirstLastPara="1" wrap="square" lIns="68575" tIns="34275" rIns="68575" bIns="34275" anchor="t" anchorCtr="0">
            <a:normAutofit/>
          </a:bodyPr>
          <a:lstStyle/>
          <a:p>
            <a:pPr marL="457200" lvl="0" indent="-387350" algn="l" rtl="0">
              <a:lnSpc>
                <a:spcPct val="90000"/>
              </a:lnSpc>
              <a:spcBef>
                <a:spcPts val="0"/>
              </a:spcBef>
              <a:spcAft>
                <a:spcPts val="0"/>
              </a:spcAft>
              <a:buSzPts val="2500"/>
              <a:buChar char="●"/>
            </a:pPr>
            <a:r>
              <a:rPr lang="en" sz="2500"/>
              <a:t>Each member institution has one </a:t>
            </a:r>
            <a:r>
              <a:rPr lang="en" sz="2500" b="1"/>
              <a:t>Point of Contact (POC).</a:t>
            </a:r>
            <a:endParaRPr sz="2500" b="1"/>
          </a:p>
          <a:p>
            <a:pPr marL="457200" lvl="0" indent="-387350" algn="l" rtl="0">
              <a:lnSpc>
                <a:spcPct val="90000"/>
              </a:lnSpc>
              <a:spcBef>
                <a:spcPts val="1000"/>
              </a:spcBef>
              <a:spcAft>
                <a:spcPts val="0"/>
              </a:spcAft>
              <a:buSzPts val="2500"/>
              <a:buChar char="●"/>
            </a:pPr>
            <a:r>
              <a:rPr lang="en" sz="2500"/>
              <a:t>Institutions may have many additional </a:t>
            </a:r>
            <a:r>
              <a:rPr lang="en" sz="2500" b="1"/>
              <a:t>delegates.</a:t>
            </a:r>
            <a:endParaRPr sz="2500">
              <a:highlight>
                <a:schemeClr val="lt1"/>
              </a:highlight>
            </a:endParaRPr>
          </a:p>
          <a:p>
            <a:pPr marL="457200" lvl="0" indent="-387350" algn="l" rtl="0">
              <a:lnSpc>
                <a:spcPct val="90000"/>
              </a:lnSpc>
              <a:spcBef>
                <a:spcPts val="1000"/>
              </a:spcBef>
              <a:spcAft>
                <a:spcPts val="0"/>
              </a:spcAft>
              <a:buSzPts val="2500"/>
              <a:buFont typeface="Twentieth Century"/>
              <a:buChar char="●"/>
            </a:pPr>
            <a:r>
              <a:rPr lang="en" sz="2500">
                <a:highlight>
                  <a:schemeClr val="lt1"/>
                </a:highlight>
              </a:rPr>
              <a:t>A </a:t>
            </a:r>
            <a:r>
              <a:rPr lang="en" sz="2500" b="1">
                <a:highlight>
                  <a:schemeClr val="lt1"/>
                </a:highlight>
              </a:rPr>
              <a:t>retiree </a:t>
            </a:r>
            <a:r>
              <a:rPr lang="en" sz="2500">
                <a:highlight>
                  <a:schemeClr val="lt1"/>
                </a:highlight>
              </a:rPr>
              <a:t>from a member institution may become a retiree delegate with the approval of the EDEN Executive Committee provided they were a delegate prior to retiring.</a:t>
            </a:r>
            <a:endParaRPr sz="2500">
              <a:highlight>
                <a:schemeClr val="lt1"/>
              </a:highlight>
            </a:endParaRPr>
          </a:p>
          <a:p>
            <a:pPr marL="457200" lvl="0" indent="-387350" algn="l" rtl="0">
              <a:spcBef>
                <a:spcPts val="1000"/>
              </a:spcBef>
              <a:spcAft>
                <a:spcPts val="0"/>
              </a:spcAft>
              <a:buClr>
                <a:srgbClr val="082E4C"/>
              </a:buClr>
              <a:buSzPts val="2500"/>
              <a:buChar char="●"/>
            </a:pPr>
            <a:r>
              <a:rPr lang="en" sz="2500"/>
              <a:t>Currently more than 400 delegates representing more than 75 different areas of expertise.</a:t>
            </a:r>
            <a:endParaRPr sz="2500">
              <a:solidFill>
                <a:srgbClr val="082E4C"/>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42dbfa545e_0_0"/>
          <p:cNvSpPr txBox="1">
            <a:spLocks noGrp="1"/>
          </p:cNvSpPr>
          <p:nvPr>
            <p:ph type="title"/>
          </p:nvPr>
        </p:nvSpPr>
        <p:spPr>
          <a:xfrm>
            <a:off x="311700" y="65517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Point of Contact (POC) </a:t>
            </a:r>
            <a:endParaRPr/>
          </a:p>
        </p:txBody>
      </p:sp>
      <p:sp>
        <p:nvSpPr>
          <p:cNvPr id="97" name="Google Shape;97;g242dbfa545e_0_0"/>
          <p:cNvSpPr txBox="1">
            <a:spLocks noGrp="1"/>
          </p:cNvSpPr>
          <p:nvPr>
            <p:ph type="body" idx="1"/>
          </p:nvPr>
        </p:nvSpPr>
        <p:spPr>
          <a:xfrm>
            <a:off x="311700" y="1227875"/>
            <a:ext cx="8520600" cy="3156600"/>
          </a:xfrm>
          <a:prstGeom prst="rect">
            <a:avLst/>
          </a:prstGeom>
        </p:spPr>
        <p:txBody>
          <a:bodyPr spcFirstLastPara="1" wrap="square" lIns="68575" tIns="34275" rIns="68575" bIns="34275" anchor="t" anchorCtr="0">
            <a:normAutofit/>
          </a:bodyPr>
          <a:lstStyle/>
          <a:p>
            <a:pPr marL="457200" lvl="0" indent="-381000" algn="l" rtl="0">
              <a:spcBef>
                <a:spcPts val="800"/>
              </a:spcBef>
              <a:spcAft>
                <a:spcPts val="0"/>
              </a:spcAft>
              <a:buSzPts val="2400"/>
              <a:buChar char="●"/>
            </a:pPr>
            <a:r>
              <a:rPr lang="en" sz="2400"/>
              <a:t>Responsibilities of the POC: </a:t>
            </a:r>
            <a:endParaRPr sz="2400"/>
          </a:p>
          <a:p>
            <a:pPr marL="914400" lvl="1" indent="-333375" algn="l" rtl="0">
              <a:spcBef>
                <a:spcPts val="0"/>
              </a:spcBef>
              <a:spcAft>
                <a:spcPts val="0"/>
              </a:spcAft>
              <a:buSzPts val="1650"/>
              <a:buChar char="○"/>
            </a:pPr>
            <a:r>
              <a:rPr lang="en" sz="1650">
                <a:highlight>
                  <a:srgbClr val="FFFFFF"/>
                </a:highlight>
              </a:rPr>
              <a:t>Serves as primary conduits of information in the network. </a:t>
            </a:r>
            <a:endParaRPr sz="1650">
              <a:highlight>
                <a:srgbClr val="FFFFFF"/>
              </a:highlight>
            </a:endParaRPr>
          </a:p>
          <a:p>
            <a:pPr marL="914400" lvl="1" indent="-333375" algn="l" rtl="0">
              <a:spcBef>
                <a:spcPts val="0"/>
              </a:spcBef>
              <a:spcAft>
                <a:spcPts val="0"/>
              </a:spcAft>
              <a:buSzPts val="1650"/>
              <a:buChar char="○"/>
            </a:pPr>
            <a:r>
              <a:rPr lang="en" sz="1650">
                <a:highlight>
                  <a:srgbClr val="FFFFFF"/>
                </a:highlight>
              </a:rPr>
              <a:t>Ensures that state information on the website is accurate. </a:t>
            </a:r>
            <a:endParaRPr sz="1650">
              <a:highlight>
                <a:srgbClr val="FFFFFF"/>
              </a:highlight>
            </a:endParaRPr>
          </a:p>
          <a:p>
            <a:pPr marL="914400" lvl="1" indent="-333375" algn="l" rtl="0">
              <a:spcBef>
                <a:spcPts val="0"/>
              </a:spcBef>
              <a:spcAft>
                <a:spcPts val="0"/>
              </a:spcAft>
              <a:buSzPts val="1650"/>
              <a:buChar char="○"/>
            </a:pPr>
            <a:r>
              <a:rPr lang="en" sz="1650">
                <a:highlight>
                  <a:srgbClr val="FFFFFF"/>
                </a:highlight>
              </a:rPr>
              <a:t>Communicating information and issues of interest to colleagues within their institutions. </a:t>
            </a:r>
            <a:endParaRPr sz="1650">
              <a:highlight>
                <a:srgbClr val="FFFFFF"/>
              </a:highlight>
            </a:endParaRPr>
          </a:p>
          <a:p>
            <a:pPr marL="914400" lvl="1" indent="-333375" algn="l" rtl="0">
              <a:spcBef>
                <a:spcPts val="0"/>
              </a:spcBef>
              <a:spcAft>
                <a:spcPts val="0"/>
              </a:spcAft>
              <a:buSzPts val="1650"/>
              <a:buChar char="○"/>
            </a:pPr>
            <a:r>
              <a:rPr lang="en" sz="1650">
                <a:highlight>
                  <a:srgbClr val="FFFFFF"/>
                </a:highlight>
              </a:rPr>
              <a:t>Actively encourage new delegates to participate in EDEN committees and projects.</a:t>
            </a:r>
            <a:endParaRPr sz="1650">
              <a:highlight>
                <a:srgbClr val="FFFFFF"/>
              </a:highlight>
            </a:endParaRPr>
          </a:p>
          <a:p>
            <a:pPr marL="457200" lvl="0" indent="0" algn="l" rtl="0">
              <a:spcBef>
                <a:spcPts val="800"/>
              </a:spcBef>
              <a:spcAft>
                <a:spcPts val="0"/>
              </a:spcAft>
              <a:buNone/>
            </a:pPr>
            <a:endParaRPr sz="2400"/>
          </a:p>
          <a:p>
            <a:pPr marL="457200" lvl="0" indent="-381000" algn="l" rtl="0">
              <a:spcBef>
                <a:spcPts val="800"/>
              </a:spcBef>
              <a:spcAft>
                <a:spcPts val="0"/>
              </a:spcAft>
              <a:buSzPts val="2400"/>
              <a:buChar char="●"/>
            </a:pPr>
            <a:r>
              <a:rPr lang="en" sz="2400"/>
              <a:t>Best Practices for a POC:  </a:t>
            </a:r>
            <a:endParaRPr sz="2400"/>
          </a:p>
          <a:p>
            <a:pPr marL="914400" lvl="1" indent="-342900" algn="l" rtl="0">
              <a:spcBef>
                <a:spcPts val="0"/>
              </a:spcBef>
              <a:spcAft>
                <a:spcPts val="0"/>
              </a:spcAft>
              <a:buSzPts val="1800"/>
              <a:buChar char="○"/>
            </a:pPr>
            <a:r>
              <a:rPr lang="en"/>
              <a:t>Know your delegates and communicate regularly </a:t>
            </a:r>
            <a:endParaRPr/>
          </a:p>
          <a:p>
            <a:pPr marL="914400" lvl="1" indent="-342900" algn="l" rtl="0">
              <a:spcBef>
                <a:spcPts val="0"/>
              </a:spcBef>
              <a:spcAft>
                <a:spcPts val="0"/>
              </a:spcAft>
              <a:buSzPts val="1800"/>
              <a:buChar char="○"/>
            </a:pPr>
            <a:r>
              <a:rPr lang="en"/>
              <a:t>Share resources and materials </a:t>
            </a:r>
            <a:endParaRPr/>
          </a:p>
          <a:p>
            <a:pPr marL="914400" lvl="1" indent="-342900" algn="l" rtl="0">
              <a:spcBef>
                <a:spcPts val="0"/>
              </a:spcBef>
              <a:spcAft>
                <a:spcPts val="0"/>
              </a:spcAft>
              <a:buSzPts val="1800"/>
              <a:buChar char="○"/>
            </a:pPr>
            <a:r>
              <a:rPr lang="en"/>
              <a:t>Familiarize yourself with website</a:t>
            </a:r>
            <a:endParaRPr/>
          </a:p>
          <a:p>
            <a:pPr marL="914400" lvl="1" indent="-342900" algn="l" rtl="0">
              <a:spcBef>
                <a:spcPts val="0"/>
              </a:spcBef>
              <a:spcAft>
                <a:spcPts val="0"/>
              </a:spcAft>
              <a:buSzPts val="1800"/>
              <a:buChar char="○"/>
            </a:pPr>
            <a:r>
              <a:rPr lang="en"/>
              <a:t>Staying up to date with EDEN functions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7"/>
          <p:cNvSpPr txBox="1">
            <a:spLocks noGrp="1"/>
          </p:cNvSpPr>
          <p:nvPr>
            <p:ph type="title"/>
          </p:nvPr>
        </p:nvSpPr>
        <p:spPr>
          <a:xfrm>
            <a:off x="374904" y="832104"/>
            <a:ext cx="8520600" cy="572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3300"/>
              <a:buNone/>
            </a:pPr>
            <a:r>
              <a:rPr lang="en"/>
              <a:t>Committees  </a:t>
            </a:r>
            <a:endParaRPr/>
          </a:p>
        </p:txBody>
      </p:sp>
      <p:sp>
        <p:nvSpPr>
          <p:cNvPr id="103" name="Google Shape;103;p7"/>
          <p:cNvSpPr txBox="1">
            <a:spLocks noGrp="1"/>
          </p:cNvSpPr>
          <p:nvPr>
            <p:ph type="body" idx="1"/>
          </p:nvPr>
        </p:nvSpPr>
        <p:spPr>
          <a:xfrm>
            <a:off x="434475" y="1404800"/>
            <a:ext cx="8520600" cy="572700"/>
          </a:xfrm>
          <a:prstGeom prst="rect">
            <a:avLst/>
          </a:prstGeom>
          <a:noFill/>
          <a:ln>
            <a:noFill/>
          </a:ln>
        </p:spPr>
        <p:txBody>
          <a:bodyPr spcFirstLastPara="1" wrap="square" lIns="68575" tIns="34275" rIns="68575" bIns="34275" anchor="t" anchorCtr="0">
            <a:noAutofit/>
          </a:bodyPr>
          <a:lstStyle/>
          <a:p>
            <a:pPr marL="457200" lvl="0" indent="-393700" algn="l" rtl="0">
              <a:lnSpc>
                <a:spcPct val="90000"/>
              </a:lnSpc>
              <a:spcBef>
                <a:spcPts val="800"/>
              </a:spcBef>
              <a:spcAft>
                <a:spcPts val="0"/>
              </a:spcAft>
              <a:buSzPts val="2600"/>
              <a:buChar char="●"/>
            </a:pPr>
            <a:r>
              <a:rPr lang="en" sz="2600"/>
              <a:t>EDEN has eight active standing committees: </a:t>
            </a:r>
            <a:endParaRPr sz="2200"/>
          </a:p>
        </p:txBody>
      </p:sp>
      <p:sp>
        <p:nvSpPr>
          <p:cNvPr id="104" name="Google Shape;104;p7"/>
          <p:cNvSpPr txBox="1"/>
          <p:nvPr/>
        </p:nvSpPr>
        <p:spPr>
          <a:xfrm>
            <a:off x="0" y="2136800"/>
            <a:ext cx="5253000" cy="2096400"/>
          </a:xfrm>
          <a:prstGeom prst="rect">
            <a:avLst/>
          </a:prstGeom>
          <a:noFill/>
          <a:ln>
            <a:noFill/>
          </a:ln>
        </p:spPr>
        <p:txBody>
          <a:bodyPr spcFirstLastPara="1" wrap="square" lIns="91425" tIns="91425" rIns="91425" bIns="91425" anchor="t" anchorCtr="0">
            <a:spAutoFit/>
          </a:bodyPr>
          <a:lstStyle/>
          <a:p>
            <a:pPr marL="1371600" lvl="1" indent="-374650" algn="l" rtl="0">
              <a:lnSpc>
                <a:spcPct val="90000"/>
              </a:lnSpc>
              <a:spcBef>
                <a:spcPts val="0"/>
              </a:spcBef>
              <a:spcAft>
                <a:spcPts val="0"/>
              </a:spcAft>
              <a:buClr>
                <a:schemeClr val="dk1"/>
              </a:buClr>
              <a:buSzPts val="2300"/>
              <a:buChar char="○"/>
            </a:pPr>
            <a:r>
              <a:rPr lang="en" sz="2300">
                <a:solidFill>
                  <a:schemeClr val="dk1"/>
                </a:solidFill>
                <a:latin typeface="Twentieth Century"/>
                <a:ea typeface="Twentieth Century"/>
                <a:cs typeface="Twentieth Century"/>
                <a:sym typeface="Twentieth Century"/>
              </a:rPr>
              <a:t>4-H and Youth Development </a:t>
            </a:r>
            <a:endParaRPr sz="2300">
              <a:solidFill>
                <a:schemeClr val="dk1"/>
              </a:solidFill>
              <a:latin typeface="Twentieth Century"/>
              <a:ea typeface="Twentieth Century"/>
              <a:cs typeface="Twentieth Century"/>
              <a:sym typeface="Twentieth Century"/>
            </a:endParaRPr>
          </a:p>
          <a:p>
            <a:pPr marL="1371600" lvl="1" indent="-374650" algn="l" rtl="0">
              <a:lnSpc>
                <a:spcPct val="90000"/>
              </a:lnSpc>
              <a:spcBef>
                <a:spcPts val="0"/>
              </a:spcBef>
              <a:spcAft>
                <a:spcPts val="0"/>
              </a:spcAft>
              <a:buClr>
                <a:schemeClr val="dk1"/>
              </a:buClr>
              <a:buSzPts val="2300"/>
              <a:buChar char="○"/>
            </a:pPr>
            <a:r>
              <a:rPr lang="en" sz="2300">
                <a:solidFill>
                  <a:schemeClr val="dk1"/>
                </a:solidFill>
                <a:latin typeface="Twentieth Century"/>
                <a:ea typeface="Twentieth Century"/>
                <a:cs typeface="Twentieth Century"/>
                <a:sym typeface="Twentieth Century"/>
              </a:rPr>
              <a:t>Agriculture </a:t>
            </a:r>
            <a:endParaRPr sz="2300">
              <a:solidFill>
                <a:schemeClr val="dk1"/>
              </a:solidFill>
              <a:latin typeface="Twentieth Century"/>
              <a:ea typeface="Twentieth Century"/>
              <a:cs typeface="Twentieth Century"/>
              <a:sym typeface="Twentieth Century"/>
            </a:endParaRPr>
          </a:p>
          <a:p>
            <a:pPr marL="1371600" lvl="1" indent="-374650" algn="l" rtl="0">
              <a:lnSpc>
                <a:spcPct val="90000"/>
              </a:lnSpc>
              <a:spcBef>
                <a:spcPts val="0"/>
              </a:spcBef>
              <a:spcAft>
                <a:spcPts val="0"/>
              </a:spcAft>
              <a:buClr>
                <a:schemeClr val="dk1"/>
              </a:buClr>
              <a:buSzPts val="2300"/>
              <a:buChar char="○"/>
            </a:pPr>
            <a:r>
              <a:rPr lang="en" sz="2300">
                <a:solidFill>
                  <a:schemeClr val="dk1"/>
                </a:solidFill>
                <a:latin typeface="Twentieth Century"/>
                <a:ea typeface="Twentieth Century"/>
                <a:cs typeface="Twentieth Century"/>
                <a:sym typeface="Twentieth Century"/>
              </a:rPr>
              <a:t>Community and Economic Development</a:t>
            </a:r>
            <a:endParaRPr sz="2300">
              <a:solidFill>
                <a:schemeClr val="dk1"/>
              </a:solidFill>
              <a:latin typeface="Twentieth Century"/>
              <a:ea typeface="Twentieth Century"/>
              <a:cs typeface="Twentieth Century"/>
              <a:sym typeface="Twentieth Century"/>
            </a:endParaRPr>
          </a:p>
          <a:p>
            <a:pPr marL="1371600" lvl="1" indent="-374650" algn="l" rtl="0">
              <a:lnSpc>
                <a:spcPct val="90000"/>
              </a:lnSpc>
              <a:spcBef>
                <a:spcPts val="0"/>
              </a:spcBef>
              <a:spcAft>
                <a:spcPts val="0"/>
              </a:spcAft>
              <a:buClr>
                <a:schemeClr val="dk1"/>
              </a:buClr>
              <a:buSzPts val="2300"/>
              <a:buChar char="○"/>
            </a:pPr>
            <a:r>
              <a:rPr lang="en" sz="2300">
                <a:solidFill>
                  <a:schemeClr val="dk1"/>
                </a:solidFill>
                <a:latin typeface="Twentieth Century"/>
                <a:ea typeface="Twentieth Century"/>
                <a:cs typeface="Twentieth Century"/>
                <a:sym typeface="Twentieth Century"/>
              </a:rPr>
              <a:t>Exercise and Training for Disaster Resilience </a:t>
            </a:r>
            <a:endParaRPr sz="2200">
              <a:solidFill>
                <a:schemeClr val="dk1"/>
              </a:solidFill>
              <a:latin typeface="Twentieth Century"/>
              <a:ea typeface="Twentieth Century"/>
              <a:cs typeface="Twentieth Century"/>
              <a:sym typeface="Twentieth Century"/>
            </a:endParaRPr>
          </a:p>
        </p:txBody>
      </p:sp>
      <p:sp>
        <p:nvSpPr>
          <p:cNvPr id="105" name="Google Shape;105;p7"/>
          <p:cNvSpPr txBox="1"/>
          <p:nvPr/>
        </p:nvSpPr>
        <p:spPr>
          <a:xfrm>
            <a:off x="4380500" y="1977500"/>
            <a:ext cx="4515000" cy="2415000"/>
          </a:xfrm>
          <a:prstGeom prst="rect">
            <a:avLst/>
          </a:prstGeom>
          <a:noFill/>
          <a:ln>
            <a:noFill/>
          </a:ln>
        </p:spPr>
        <p:txBody>
          <a:bodyPr spcFirstLastPara="1" wrap="square" lIns="91425" tIns="91425" rIns="91425" bIns="91425" anchor="t" anchorCtr="0">
            <a:spAutoFit/>
          </a:bodyPr>
          <a:lstStyle/>
          <a:p>
            <a:pPr marL="1371600" lvl="1" indent="-374650" algn="l" rtl="0">
              <a:lnSpc>
                <a:spcPct val="90000"/>
              </a:lnSpc>
              <a:spcBef>
                <a:spcPts val="0"/>
              </a:spcBef>
              <a:spcAft>
                <a:spcPts val="0"/>
              </a:spcAft>
              <a:buClr>
                <a:schemeClr val="dk1"/>
              </a:buClr>
              <a:buSzPts val="2300"/>
              <a:buChar char="○"/>
            </a:pPr>
            <a:r>
              <a:rPr lang="en" sz="2300">
                <a:solidFill>
                  <a:schemeClr val="dk1"/>
                </a:solidFill>
                <a:latin typeface="Twentieth Century"/>
                <a:ea typeface="Twentieth Century"/>
                <a:cs typeface="Twentieth Century"/>
                <a:sym typeface="Twentieth Century"/>
              </a:rPr>
              <a:t>Family and Consumer Sciences </a:t>
            </a:r>
            <a:endParaRPr sz="2300">
              <a:solidFill>
                <a:schemeClr val="dk1"/>
              </a:solidFill>
              <a:latin typeface="Twentieth Century"/>
              <a:ea typeface="Twentieth Century"/>
              <a:cs typeface="Twentieth Century"/>
              <a:sym typeface="Twentieth Century"/>
            </a:endParaRPr>
          </a:p>
          <a:p>
            <a:pPr marL="1371600" lvl="1" indent="-374650" algn="l" rtl="0">
              <a:lnSpc>
                <a:spcPct val="90000"/>
              </a:lnSpc>
              <a:spcBef>
                <a:spcPts val="0"/>
              </a:spcBef>
              <a:spcAft>
                <a:spcPts val="0"/>
              </a:spcAft>
              <a:buClr>
                <a:schemeClr val="dk1"/>
              </a:buClr>
              <a:buSzPts val="2300"/>
              <a:buChar char="○"/>
            </a:pPr>
            <a:r>
              <a:rPr lang="en" sz="2300">
                <a:solidFill>
                  <a:schemeClr val="dk1"/>
                </a:solidFill>
                <a:latin typeface="Twentieth Century"/>
                <a:ea typeface="Twentieth Century"/>
                <a:cs typeface="Twentieth Century"/>
                <a:sym typeface="Twentieth Century"/>
              </a:rPr>
              <a:t>Professional Development</a:t>
            </a:r>
            <a:endParaRPr sz="2300">
              <a:solidFill>
                <a:schemeClr val="dk1"/>
              </a:solidFill>
              <a:latin typeface="Twentieth Century"/>
              <a:ea typeface="Twentieth Century"/>
              <a:cs typeface="Twentieth Century"/>
              <a:sym typeface="Twentieth Century"/>
            </a:endParaRPr>
          </a:p>
          <a:p>
            <a:pPr marL="1371600" lvl="1" indent="-374650" algn="l" rtl="0">
              <a:lnSpc>
                <a:spcPct val="90000"/>
              </a:lnSpc>
              <a:spcBef>
                <a:spcPts val="0"/>
              </a:spcBef>
              <a:spcAft>
                <a:spcPts val="0"/>
              </a:spcAft>
              <a:buClr>
                <a:schemeClr val="dk1"/>
              </a:buClr>
              <a:buSzPts val="2300"/>
              <a:buChar char="○"/>
            </a:pPr>
            <a:r>
              <a:rPr lang="en" sz="2300">
                <a:solidFill>
                  <a:schemeClr val="dk1"/>
                </a:solidFill>
                <a:latin typeface="Twentieth Century"/>
                <a:ea typeface="Twentieth Century"/>
                <a:cs typeface="Twentieth Century"/>
                <a:sym typeface="Twentieth Century"/>
              </a:rPr>
              <a:t>Marketing &amp; Membership</a:t>
            </a:r>
            <a:endParaRPr sz="2300">
              <a:solidFill>
                <a:schemeClr val="dk1"/>
              </a:solidFill>
              <a:latin typeface="Twentieth Century"/>
              <a:ea typeface="Twentieth Century"/>
              <a:cs typeface="Twentieth Century"/>
              <a:sym typeface="Twentieth Century"/>
            </a:endParaRPr>
          </a:p>
          <a:p>
            <a:pPr marL="1371600" lvl="1" indent="-374650" algn="l" rtl="0">
              <a:lnSpc>
                <a:spcPct val="90000"/>
              </a:lnSpc>
              <a:spcBef>
                <a:spcPts val="0"/>
              </a:spcBef>
              <a:spcAft>
                <a:spcPts val="0"/>
              </a:spcAft>
              <a:buClr>
                <a:schemeClr val="dk1"/>
              </a:buClr>
              <a:buSzPts val="2300"/>
              <a:buChar char="○"/>
            </a:pPr>
            <a:r>
              <a:rPr lang="en" sz="2300">
                <a:solidFill>
                  <a:schemeClr val="dk1"/>
                </a:solidFill>
                <a:latin typeface="Twentieth Century"/>
                <a:ea typeface="Twentieth Century"/>
                <a:cs typeface="Twentieth Century"/>
                <a:sym typeface="Twentieth Century"/>
              </a:rPr>
              <a:t>Natural Resources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8"/>
          <p:cNvSpPr txBox="1">
            <a:spLocks noGrp="1"/>
          </p:cNvSpPr>
          <p:nvPr>
            <p:ph type="title"/>
          </p:nvPr>
        </p:nvSpPr>
        <p:spPr>
          <a:xfrm>
            <a:off x="374904" y="832104"/>
            <a:ext cx="8520600" cy="572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3300"/>
              <a:buNone/>
            </a:pPr>
            <a:r>
              <a:rPr lang="en"/>
              <a:t>Leadership  </a:t>
            </a:r>
            <a:endParaRPr/>
          </a:p>
        </p:txBody>
      </p:sp>
      <p:sp>
        <p:nvSpPr>
          <p:cNvPr id="111" name="Google Shape;111;p8"/>
          <p:cNvSpPr txBox="1">
            <a:spLocks noGrp="1"/>
          </p:cNvSpPr>
          <p:nvPr>
            <p:ph type="body" idx="1"/>
          </p:nvPr>
        </p:nvSpPr>
        <p:spPr>
          <a:xfrm>
            <a:off x="438912" y="1444752"/>
            <a:ext cx="5692947" cy="3189000"/>
          </a:xfrm>
          <a:prstGeom prst="rect">
            <a:avLst/>
          </a:prstGeom>
          <a:noFill/>
          <a:ln>
            <a:noFill/>
          </a:ln>
        </p:spPr>
        <p:txBody>
          <a:bodyPr spcFirstLastPara="1" wrap="square" lIns="68575" tIns="34275" rIns="68575" bIns="34275" anchor="t" anchorCtr="0">
            <a:normAutofit lnSpcReduction="10000"/>
          </a:bodyPr>
          <a:lstStyle/>
          <a:p>
            <a:pPr marL="457200" lvl="0" indent="-381000" algn="l" rtl="0">
              <a:lnSpc>
                <a:spcPct val="90000"/>
              </a:lnSpc>
              <a:spcBef>
                <a:spcPts val="800"/>
              </a:spcBef>
              <a:spcAft>
                <a:spcPts val="0"/>
              </a:spcAft>
              <a:buSzPts val="2400"/>
              <a:buChar char="●"/>
            </a:pPr>
            <a:r>
              <a:rPr lang="en" sz="2400"/>
              <a:t>EDEN leadership includes the Executive Committee, which is composed of the EDEN Officers, EDEN support staff, EDEN committee Chairs and NIFA, Sea Grant &amp; ECOP Liaisons. </a:t>
            </a:r>
            <a:endParaRPr sz="2400"/>
          </a:p>
          <a:p>
            <a:pPr marL="0" lvl="0" indent="0" algn="l" rtl="0">
              <a:lnSpc>
                <a:spcPct val="90000"/>
              </a:lnSpc>
              <a:spcBef>
                <a:spcPts val="800"/>
              </a:spcBef>
              <a:spcAft>
                <a:spcPts val="0"/>
              </a:spcAft>
              <a:buSzPts val="2100"/>
              <a:buNone/>
            </a:pPr>
            <a:endParaRPr sz="2400"/>
          </a:p>
          <a:p>
            <a:pPr marL="457200" lvl="0" indent="-381000" algn="l" rtl="0">
              <a:lnSpc>
                <a:spcPct val="90000"/>
              </a:lnSpc>
              <a:spcBef>
                <a:spcPts val="800"/>
              </a:spcBef>
              <a:spcAft>
                <a:spcPts val="0"/>
              </a:spcAft>
              <a:buSzPts val="2400"/>
              <a:buChar char="●"/>
            </a:pPr>
            <a:r>
              <a:rPr lang="en" sz="2400"/>
              <a:t>EDEN Officers include the Chair, Chair-Elect and Secretary, all of whom serve a two year term.</a:t>
            </a:r>
            <a:endParaRPr sz="2400"/>
          </a:p>
          <a:p>
            <a:pPr marL="0" lvl="0" indent="0" algn="l" rtl="0">
              <a:lnSpc>
                <a:spcPct val="90000"/>
              </a:lnSpc>
              <a:spcBef>
                <a:spcPts val="800"/>
              </a:spcBef>
              <a:spcAft>
                <a:spcPts val="0"/>
              </a:spcAft>
              <a:buSzPts val="2100"/>
              <a:buNone/>
            </a:pPr>
            <a:endParaRPr/>
          </a:p>
          <a:p>
            <a:pPr marL="0" lvl="0" indent="0" algn="l" rtl="0">
              <a:lnSpc>
                <a:spcPct val="90000"/>
              </a:lnSpc>
              <a:spcBef>
                <a:spcPts val="800"/>
              </a:spcBef>
              <a:spcAft>
                <a:spcPts val="0"/>
              </a:spcAft>
              <a:buSzPts val="2100"/>
              <a:buNone/>
            </a:pPr>
            <a:endParaRPr/>
          </a:p>
        </p:txBody>
      </p:sp>
      <p:pic>
        <p:nvPicPr>
          <p:cNvPr id="112" name="Google Shape;112;p8" descr="A group of people posing for a photo&#10;&#10;Description automatically generated"/>
          <p:cNvPicPr preferRelativeResize="0"/>
          <p:nvPr/>
        </p:nvPicPr>
        <p:blipFill rotWithShape="1">
          <a:blip r:embed="rId3">
            <a:alphaModFix/>
          </a:blip>
          <a:srcRect/>
          <a:stretch/>
        </p:blipFill>
        <p:spPr>
          <a:xfrm>
            <a:off x="6530430" y="1604772"/>
            <a:ext cx="2174658" cy="2174658"/>
          </a:xfrm>
          <a:prstGeom prst="rect">
            <a:avLst/>
          </a:prstGeom>
          <a:noFill/>
          <a:ln>
            <a:noFill/>
          </a:ln>
        </p:spPr>
      </p:pic>
      <p:sp>
        <p:nvSpPr>
          <p:cNvPr id="113" name="Google Shape;113;p8"/>
          <p:cNvSpPr txBox="1"/>
          <p:nvPr/>
        </p:nvSpPr>
        <p:spPr>
          <a:xfrm>
            <a:off x="6530426" y="3899100"/>
            <a:ext cx="24315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Members of the Executive Committee at the 2022 Annual Conference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2020</Words>
  <Application>Microsoft Macintosh PowerPoint</Application>
  <PresentationFormat>On-screen Show (16:9)</PresentationFormat>
  <Paragraphs>146</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Twentieth Century</vt:lpstr>
      <vt:lpstr>Office Theme</vt:lpstr>
      <vt:lpstr>EDEN 101:  A guide to the  Extension Disaster Education Network</vt:lpstr>
      <vt:lpstr>What is EDEN?</vt:lpstr>
      <vt:lpstr>History</vt:lpstr>
      <vt:lpstr>Partnerships </vt:lpstr>
      <vt:lpstr>Membership</vt:lpstr>
      <vt:lpstr>Structure </vt:lpstr>
      <vt:lpstr>Point of Contact (POC) </vt:lpstr>
      <vt:lpstr>Committees  </vt:lpstr>
      <vt:lpstr>Leadership  </vt:lpstr>
      <vt:lpstr>Resources</vt:lpstr>
      <vt:lpstr>Additional Resources </vt:lpstr>
      <vt:lpstr>EDEN Annual Conference </vt:lpstr>
      <vt:lpstr>Visit our Website to 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EDEN 101:  A guide to the  Extension Disaster Education Network</dc:title>
  <cp:lastModifiedBy>Claire Elyse Crum</cp:lastModifiedBy>
  <cp:revision>1</cp:revision>
  <dcterms:modified xsi:type="dcterms:W3CDTF">2023-06-01T15:59:32Z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7606f69-b0ae-4874-be30-7d43a3c7be10_Enabled">
    <vt:lpwstr>true</vt:lpwstr>
  </property>
  <property fmtid="{D5CDD505-2E9C-101B-9397-08002B2CF9AE}" pid="3" name="MSIP_Label_f7606f69-b0ae-4874-be30-7d43a3c7be10_SetDate">
    <vt:lpwstr>2023-04-25T15:35:15Z</vt:lpwstr>
  </property>
  <property fmtid="{D5CDD505-2E9C-101B-9397-08002B2CF9AE}" pid="4" name="MSIP_Label_f7606f69-b0ae-4874-be30-7d43a3c7be10_Method">
    <vt:lpwstr>Privileged</vt:lpwstr>
  </property>
  <property fmtid="{D5CDD505-2E9C-101B-9397-08002B2CF9AE}" pid="5" name="MSIP_Label_f7606f69-b0ae-4874-be30-7d43a3c7be10_Name">
    <vt:lpwstr>defa4170-0d19-0005-0001-bc88714345d2</vt:lpwstr>
  </property>
  <property fmtid="{D5CDD505-2E9C-101B-9397-08002B2CF9AE}" pid="6" name="MSIP_Label_f7606f69-b0ae-4874-be30-7d43a3c7be10_SiteId">
    <vt:lpwstr>4130bd39-7c53-419c-b1e5-8758d6d63f21</vt:lpwstr>
  </property>
  <property fmtid="{D5CDD505-2E9C-101B-9397-08002B2CF9AE}" pid="7" name="MSIP_Label_f7606f69-b0ae-4874-be30-7d43a3c7be10_ActionId">
    <vt:lpwstr>3de7331a-0446-4b0d-b1c4-dd7f62dbebc1</vt:lpwstr>
  </property>
  <property fmtid="{D5CDD505-2E9C-101B-9397-08002B2CF9AE}" pid="8" name="MSIP_Label_f7606f69-b0ae-4874-be30-7d43a3c7be10_ContentBits">
    <vt:lpwstr>0</vt:lpwstr>
  </property>
</Properties>
</file>